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98"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Lst>
  <p:sldSz cx="18288000" cy="10287000"/>
  <p:notesSz cx="6858000" cy="9144000"/>
  <p:embeddedFontLst>
    <p:embeddedFont>
      <p:font typeface="Arial" panose="020B0604020202020204" pitchFamily="34" charset="0"/>
      <p:regular r:id="rId46"/>
    </p:embeddedFont>
    <p:embeddedFont>
      <p:font typeface="Arial Bold" panose="020B0704020202020204" pitchFamily="34" charset="0"/>
      <p:regular r:id="rId47"/>
      <p:bold r:id="rId48"/>
    </p:embeddedFont>
    <p:embeddedFont>
      <p:font typeface="Calibri" panose="020F0502020204030204" pitchFamily="34" charset="0"/>
      <p:regular r:id="rId49"/>
      <p:bold r:id="rId50"/>
      <p:italic r:id="rId51"/>
      <p:boldItalic r:id="rId52"/>
    </p:embeddedFont>
    <p:embeddedFont>
      <p:font typeface="Montserrat" panose="020B0604020202020204" charset="0"/>
      <p:regular r:id="rId53"/>
    </p:embeddedFont>
    <p:embeddedFont>
      <p:font typeface="Noto Sans" panose="020B0604020202020204" charset="0"/>
      <p:regular r:id="rId54"/>
    </p:embeddedFont>
    <p:embeddedFont>
      <p:font typeface="Times New Roman" panose="02020603050405020304" pitchFamily="18" charset="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3" d="100"/>
          <a:sy n="73" d="100"/>
        </p:scale>
        <p:origin x="594" y="6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3D991C-DBFB-491A-B4AF-CCAAD5704D70}" type="datetimeFigureOut">
              <a:rPr lang="en-US" smtClean="0"/>
              <a:t>7/18/2023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E09C63-AD99-465D-851D-2CC84979E3DE}" type="slidenum">
              <a:rPr lang="en-US" smtClean="0"/>
              <a:t>‹#›</a:t>
            </a:fld>
            <a:endParaRPr lang="en-US"/>
          </a:p>
        </p:txBody>
      </p:sp>
    </p:spTree>
    <p:extLst>
      <p:ext uri="{BB962C8B-B14F-4D97-AF65-F5344CB8AC3E}">
        <p14:creationId xmlns:p14="http://schemas.microsoft.com/office/powerpoint/2010/main" val="43220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5986568d4_2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5" name="Google Shape;455;g135986568d4_2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46"/>
        <p:cNvGrpSpPr/>
        <p:nvPr/>
      </p:nvGrpSpPr>
      <p:grpSpPr>
        <a:xfrm>
          <a:off x="0" y="0"/>
          <a:ext cx="0" cy="0"/>
          <a:chOff x="0" y="0"/>
          <a:chExt cx="0" cy="0"/>
        </a:xfrm>
      </p:grpSpPr>
      <p:sp>
        <p:nvSpPr>
          <p:cNvPr id="47" name="Google Shape;47;p29"/>
          <p:cNvSpPr txBox="1">
            <a:spLocks noGrp="1"/>
          </p:cNvSpPr>
          <p:nvPr>
            <p:ph type="title"/>
          </p:nvPr>
        </p:nvSpPr>
        <p:spPr>
          <a:xfrm>
            <a:off x="1645920" y="429905"/>
            <a:ext cx="15087600" cy="2176136"/>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48" name="Google Shape;48;p29"/>
          <p:cNvCxnSpPr/>
          <p:nvPr/>
        </p:nvCxnSpPr>
        <p:spPr>
          <a:xfrm>
            <a:off x="1645920" y="2606041"/>
            <a:ext cx="15094818" cy="728"/>
          </a:xfrm>
          <a:prstGeom prst="straightConnector1">
            <a:avLst/>
          </a:prstGeom>
          <a:noFill/>
          <a:ln w="76200" cap="sq" cmpd="sng">
            <a:solidFill>
              <a:schemeClr val="accent3"/>
            </a:solidFill>
            <a:prstDash val="solid"/>
            <a:round/>
            <a:headEnd type="none" w="sm" len="sm"/>
            <a:tailEnd type="none" w="sm" len="sm"/>
          </a:ln>
        </p:spPr>
      </p:cxnSp>
      <p:sp>
        <p:nvSpPr>
          <p:cNvPr id="49" name="Google Shape;49;p29"/>
          <p:cNvSpPr txBox="1">
            <a:spLocks noGrp="1"/>
          </p:cNvSpPr>
          <p:nvPr>
            <p:ph type="ftr" idx="11"/>
          </p:nvPr>
        </p:nvSpPr>
        <p:spPr>
          <a:xfrm>
            <a:off x="6057900" y="156061"/>
            <a:ext cx="6172200" cy="54768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9"/>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5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5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5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5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5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5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5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5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5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
        <p:nvSpPr>
          <p:cNvPr id="51" name="Google Shape;51;p29"/>
          <p:cNvSpPr/>
          <p:nvPr/>
        </p:nvSpPr>
        <p:spPr>
          <a:xfrm>
            <a:off x="5" y="0"/>
            <a:ext cx="849150" cy="10287000"/>
          </a:xfrm>
          <a:prstGeom prst="rect">
            <a:avLst/>
          </a:prstGeom>
          <a:solidFill>
            <a:srgbClr val="0097E6"/>
          </a:solidFill>
          <a:ln>
            <a:noFill/>
          </a:ln>
        </p:spPr>
        <p:txBody>
          <a:bodyPr spcFirstLastPara="1" wrap="square" lIns="137138" tIns="137138" rIns="137138" bIns="137138" anchor="ctr" anchorCtr="0">
            <a:noAutofit/>
          </a:bodyPr>
          <a:lstStyle/>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a:p>
            <a:pPr marL="0" marR="0" lvl="0" indent="0" algn="l" rtl="0">
              <a:lnSpc>
                <a:spcPct val="100000"/>
              </a:lnSpc>
              <a:spcBef>
                <a:spcPts val="0"/>
              </a:spcBef>
              <a:spcAft>
                <a:spcPts val="0"/>
              </a:spcAft>
              <a:buNone/>
            </a:pPr>
            <a:endParaRPr sz="2700"/>
          </a:p>
        </p:txBody>
      </p:sp>
      <p:sp>
        <p:nvSpPr>
          <p:cNvPr id="52" name="Google Shape;52;p29"/>
          <p:cNvSpPr txBox="1">
            <a:spLocks noGrp="1"/>
          </p:cNvSpPr>
          <p:nvPr>
            <p:ph type="title" idx="2"/>
          </p:nvPr>
        </p:nvSpPr>
        <p:spPr>
          <a:xfrm rot="-5400000">
            <a:off x="-4191000" y="4711875"/>
            <a:ext cx="9246150" cy="6822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4950" b="0">
                <a:solidFill>
                  <a:srgbClr val="FFFFFF"/>
                </a:solidFill>
              </a:defRPr>
            </a:lvl1pPr>
            <a:lvl2pPr lvl="1" algn="ctr" rtl="0">
              <a:lnSpc>
                <a:spcPct val="100000"/>
              </a:lnSpc>
              <a:spcBef>
                <a:spcPts val="0"/>
              </a:spcBef>
              <a:spcAft>
                <a:spcPts val="0"/>
              </a:spcAft>
              <a:buSzPts val="1100"/>
              <a:buNone/>
              <a:defRPr sz="2250"/>
            </a:lvl2pPr>
            <a:lvl3pPr lvl="2" algn="ctr" rtl="0">
              <a:lnSpc>
                <a:spcPct val="100000"/>
              </a:lnSpc>
              <a:spcBef>
                <a:spcPts val="0"/>
              </a:spcBef>
              <a:spcAft>
                <a:spcPts val="0"/>
              </a:spcAft>
              <a:buSzPts val="1100"/>
              <a:buNone/>
              <a:defRPr sz="2250"/>
            </a:lvl3pPr>
            <a:lvl4pPr lvl="3" algn="ctr" rtl="0">
              <a:lnSpc>
                <a:spcPct val="100000"/>
              </a:lnSpc>
              <a:spcBef>
                <a:spcPts val="0"/>
              </a:spcBef>
              <a:spcAft>
                <a:spcPts val="0"/>
              </a:spcAft>
              <a:buSzPts val="1100"/>
              <a:buNone/>
              <a:defRPr sz="2250"/>
            </a:lvl4pPr>
            <a:lvl5pPr lvl="4" algn="ctr" rtl="0">
              <a:lnSpc>
                <a:spcPct val="100000"/>
              </a:lnSpc>
              <a:spcBef>
                <a:spcPts val="0"/>
              </a:spcBef>
              <a:spcAft>
                <a:spcPts val="0"/>
              </a:spcAft>
              <a:buSzPts val="1100"/>
              <a:buNone/>
              <a:defRPr sz="2250"/>
            </a:lvl5pPr>
            <a:lvl6pPr lvl="5" algn="ctr" rtl="0">
              <a:lnSpc>
                <a:spcPct val="100000"/>
              </a:lnSpc>
              <a:spcBef>
                <a:spcPts val="0"/>
              </a:spcBef>
              <a:spcAft>
                <a:spcPts val="0"/>
              </a:spcAft>
              <a:buSzPts val="1100"/>
              <a:buNone/>
              <a:defRPr sz="2250"/>
            </a:lvl6pPr>
            <a:lvl7pPr lvl="6" algn="ctr" rtl="0">
              <a:lnSpc>
                <a:spcPct val="100000"/>
              </a:lnSpc>
              <a:spcBef>
                <a:spcPts val="0"/>
              </a:spcBef>
              <a:spcAft>
                <a:spcPts val="0"/>
              </a:spcAft>
              <a:buSzPts val="1100"/>
              <a:buNone/>
              <a:defRPr sz="2250"/>
            </a:lvl7pPr>
            <a:lvl8pPr lvl="7" algn="ctr" rtl="0">
              <a:lnSpc>
                <a:spcPct val="100000"/>
              </a:lnSpc>
              <a:spcBef>
                <a:spcPts val="0"/>
              </a:spcBef>
              <a:spcAft>
                <a:spcPts val="0"/>
              </a:spcAft>
              <a:buSzPts val="1100"/>
              <a:buNone/>
              <a:defRPr sz="2250"/>
            </a:lvl8pPr>
            <a:lvl9pPr lvl="8" algn="ctr" rtl="0">
              <a:lnSpc>
                <a:spcPct val="100000"/>
              </a:lnSpc>
              <a:spcBef>
                <a:spcPts val="0"/>
              </a:spcBef>
              <a:spcAft>
                <a:spcPts val="0"/>
              </a:spcAft>
              <a:buSzPts val="1100"/>
              <a:buNone/>
              <a:defRPr sz="2250"/>
            </a:lvl9pPr>
          </a:lstStyle>
          <a:p>
            <a:endParaRPr/>
          </a:p>
        </p:txBody>
      </p:sp>
    </p:spTree>
    <p:extLst>
      <p:ext uri="{BB962C8B-B14F-4D97-AF65-F5344CB8AC3E}">
        <p14:creationId xmlns:p14="http://schemas.microsoft.com/office/powerpoint/2010/main" val="771541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demoblaze.com/index.html" TargetMode="External"/><Relationship Id="rId2" Type="http://schemas.openxmlformats.org/officeDocument/2006/relationships/hyperlink" Target="https://demo.vuestorefront.io/"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iso25000.com/index.php/en/iso-25000-standards/iso-25010" TargetMode="External"/><Relationship Id="rId2" Type="http://schemas.openxmlformats.org/officeDocument/2006/relationships/hyperlink" Target="https://istqb-main-web-prod.s3.amazonaws.com/media/documents/ISTQB-CTFL_Syllabus_2018_v3.1.1.pdf" TargetMode="External"/><Relationship Id="rId1" Type="http://schemas.openxmlformats.org/officeDocument/2006/relationships/slideLayout" Target="../slideLayouts/slideLayout7.xml"/><Relationship Id="rId4" Type="http://schemas.openxmlformats.org/officeDocument/2006/relationships/hyperlink" Target="https://www.linkedin.com/pulse/continuous-testing-devops-dan-ashby/"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737338" y="4775768"/>
            <a:ext cx="14904750" cy="1666113"/>
          </a:xfrm>
          <a:prstGeom prst="rect">
            <a:avLst/>
          </a:prstGeom>
        </p:spPr>
        <p:txBody>
          <a:bodyPr lIns="0" tIns="0" rIns="0" bIns="0" rtlCol="0" anchor="t">
            <a:spAutoFit/>
          </a:bodyPr>
          <a:lstStyle/>
          <a:p>
            <a:pPr algn="just">
              <a:lnSpc>
                <a:spcPts val="11016"/>
              </a:lnSpc>
            </a:pPr>
            <a:r>
              <a:rPr lang="en-US" sz="10800">
                <a:solidFill>
                  <a:srgbClr val="FFFFFF"/>
                </a:solidFill>
                <a:latin typeface="Arial"/>
              </a:rPr>
              <a:t>Fundamentals</a:t>
            </a:r>
          </a:p>
        </p:txBody>
      </p:sp>
      <p:sp>
        <p:nvSpPr>
          <p:cNvPr id="4" name="TextBox 4"/>
          <p:cNvSpPr txBox="1"/>
          <p:nvPr/>
        </p:nvSpPr>
        <p:spPr>
          <a:xfrm>
            <a:off x="1741502" y="6700555"/>
            <a:ext cx="14904750" cy="1651675"/>
          </a:xfrm>
          <a:prstGeom prst="rect">
            <a:avLst/>
          </a:prstGeom>
        </p:spPr>
        <p:txBody>
          <a:bodyPr lIns="0" tIns="0" rIns="0" bIns="0" rtlCol="0" anchor="t">
            <a:spAutoFit/>
          </a:bodyPr>
          <a:lstStyle/>
          <a:p>
            <a:pPr algn="l">
              <a:lnSpc>
                <a:spcPts val="3888"/>
              </a:lnSpc>
            </a:pPr>
            <a:r>
              <a:rPr lang="en-US" sz="3600">
                <a:solidFill>
                  <a:srgbClr val="000000"/>
                </a:solidFill>
                <a:latin typeface="Arial"/>
              </a:rPr>
              <a:t>SOFTWARE QUALITY ASSURANCE (SQA)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4" y="0"/>
            <a:ext cx="849150" cy="10287000"/>
            <a:chOff x="0" y="0"/>
            <a:chExt cx="1132200" cy="13716000"/>
          </a:xfrm>
        </p:grpSpPr>
        <p:sp>
          <p:nvSpPr>
            <p:cNvPr id="3" name="Freeform 3"/>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4" name="AutoShape 4"/>
          <p:cNvSpPr/>
          <p:nvPr/>
        </p:nvSpPr>
        <p:spPr>
          <a:xfrm>
            <a:off x="1588770" y="2548890"/>
            <a:ext cx="15350505" cy="11514"/>
          </a:xfrm>
          <a:prstGeom prst="line">
            <a:avLst/>
          </a:prstGeom>
          <a:ln w="57150" cap="rnd">
            <a:solidFill>
              <a:srgbClr val="0097E6"/>
            </a:solidFill>
            <a:prstDash val="solid"/>
            <a:headEnd type="none" w="sm" len="sm"/>
            <a:tailEnd type="none" w="sm" len="sm"/>
          </a:ln>
        </p:spPr>
      </p:sp>
      <p:sp>
        <p:nvSpPr>
          <p:cNvPr id="5" name="TextBox 5"/>
          <p:cNvSpPr txBox="1"/>
          <p:nvPr/>
        </p:nvSpPr>
        <p:spPr>
          <a:xfrm>
            <a:off x="1737345" y="1790022"/>
            <a:ext cx="1490475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Basic Definitions</a:t>
            </a:r>
          </a:p>
        </p:txBody>
      </p:sp>
      <p:sp>
        <p:nvSpPr>
          <p:cNvPr id="6" name="TextBox 6"/>
          <p:cNvSpPr txBox="1"/>
          <p:nvPr/>
        </p:nvSpPr>
        <p:spPr>
          <a:xfrm>
            <a:off x="1645912" y="2785720"/>
            <a:ext cx="15087600" cy="2495875"/>
          </a:xfrm>
          <a:prstGeom prst="rect">
            <a:avLst/>
          </a:prstGeom>
        </p:spPr>
        <p:txBody>
          <a:bodyPr lIns="0" tIns="0" rIns="0" bIns="0" rtlCol="0" anchor="t">
            <a:spAutoFit/>
          </a:bodyPr>
          <a:lstStyle/>
          <a:p>
            <a:pPr algn="l">
              <a:lnSpc>
                <a:spcPts val="2916"/>
              </a:lnSpc>
            </a:pPr>
            <a:endParaRPr/>
          </a:p>
          <a:p>
            <a:pPr marL="790385" lvl="2" indent="-263462" algn="l">
              <a:lnSpc>
                <a:spcPts val="2916"/>
              </a:lnSpc>
              <a:buFont typeface="Arial"/>
              <a:buChar char="⚬"/>
            </a:pPr>
            <a:r>
              <a:rPr lang="en-US" sz="2700">
                <a:solidFill>
                  <a:srgbClr val="333333"/>
                </a:solidFill>
                <a:latin typeface="Arial"/>
              </a:rPr>
              <a:t>Process of software testing offers an opportunity to discover any errors in the product under test</a:t>
            </a:r>
          </a:p>
          <a:p>
            <a:pPr marL="790385" lvl="2" indent="-263462" algn="l">
              <a:lnSpc>
                <a:spcPts val="2916"/>
              </a:lnSpc>
              <a:buFont typeface="Arial"/>
              <a:buChar char="⚬"/>
            </a:pPr>
            <a:r>
              <a:rPr lang="en-US" sz="2700">
                <a:solidFill>
                  <a:srgbClr val="333333"/>
                </a:solidFill>
                <a:latin typeface="Arial"/>
              </a:rPr>
              <a:t>It’s a systematic exploration of a component/system with the main aim of finding and reporting defects</a:t>
            </a:r>
          </a:p>
        </p:txBody>
      </p:sp>
      <p:sp>
        <p:nvSpPr>
          <p:cNvPr id="7" name="TextBox 7"/>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8" name="TextBox 8"/>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10</a:t>
            </a:r>
          </a:p>
        </p:txBody>
      </p:sp>
      <p:sp>
        <p:nvSpPr>
          <p:cNvPr id="9" name="TextBox 9"/>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What is Software Testing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4" y="0"/>
            <a:ext cx="849150" cy="10287000"/>
            <a:chOff x="0" y="0"/>
            <a:chExt cx="1132200" cy="13716000"/>
          </a:xfrm>
        </p:grpSpPr>
        <p:sp>
          <p:nvSpPr>
            <p:cNvPr id="3" name="Freeform 3"/>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4" name="AutoShape 4"/>
          <p:cNvSpPr/>
          <p:nvPr/>
        </p:nvSpPr>
        <p:spPr>
          <a:xfrm>
            <a:off x="1588770" y="2548890"/>
            <a:ext cx="15144750" cy="11515"/>
          </a:xfrm>
          <a:prstGeom prst="line">
            <a:avLst/>
          </a:prstGeom>
          <a:ln w="57150" cap="rnd">
            <a:solidFill>
              <a:srgbClr val="0097E6"/>
            </a:solidFill>
            <a:prstDash val="solid"/>
            <a:headEnd type="none" w="sm" len="sm"/>
            <a:tailEnd type="none" w="sm" len="sm"/>
          </a:ln>
        </p:spPr>
      </p:sp>
      <p:sp>
        <p:nvSpPr>
          <p:cNvPr id="5" name="TextBox 5"/>
          <p:cNvSpPr txBox="1"/>
          <p:nvPr/>
        </p:nvSpPr>
        <p:spPr>
          <a:xfrm>
            <a:off x="1737345" y="1790022"/>
            <a:ext cx="1490475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Typical Objectives</a:t>
            </a:r>
          </a:p>
        </p:txBody>
      </p:sp>
      <p:sp>
        <p:nvSpPr>
          <p:cNvPr id="6" name="TextBox 6"/>
          <p:cNvSpPr txBox="1"/>
          <p:nvPr/>
        </p:nvSpPr>
        <p:spPr>
          <a:xfrm>
            <a:off x="1645920" y="2785726"/>
            <a:ext cx="15087600" cy="5972125"/>
          </a:xfrm>
          <a:prstGeom prst="rect">
            <a:avLst/>
          </a:prstGeom>
        </p:spPr>
        <p:txBody>
          <a:bodyPr lIns="0" tIns="0" rIns="0" bIns="0" rtlCol="0" anchor="t">
            <a:spAutoFit/>
          </a:bodyPr>
          <a:lstStyle/>
          <a:p>
            <a:pPr algn="l">
              <a:lnSpc>
                <a:spcPts val="2916"/>
              </a:lnSpc>
            </a:pPr>
            <a:endParaRPr/>
          </a:p>
          <a:p>
            <a:pPr marL="790385" lvl="2" indent="-263462" algn="l">
              <a:lnSpc>
                <a:spcPts val="2916"/>
              </a:lnSpc>
              <a:buFont typeface="Arial"/>
              <a:buChar char="⚬"/>
            </a:pPr>
            <a:r>
              <a:rPr lang="en-US" sz="2700">
                <a:solidFill>
                  <a:srgbClr val="333333"/>
                </a:solidFill>
                <a:latin typeface="Arial"/>
              </a:rPr>
              <a:t>To prevent defects by evaluate work products such as requirements, user stories, design, and code</a:t>
            </a:r>
          </a:p>
          <a:p>
            <a:pPr marL="790385" lvl="2" indent="-263462" algn="l">
              <a:lnSpc>
                <a:spcPts val="2916"/>
              </a:lnSpc>
              <a:buFont typeface="Arial"/>
              <a:buChar char="⚬"/>
            </a:pPr>
            <a:r>
              <a:rPr lang="en-US" sz="2700">
                <a:solidFill>
                  <a:srgbClr val="333333"/>
                </a:solidFill>
                <a:latin typeface="Arial"/>
              </a:rPr>
              <a:t>To verify whether all specified requirements have been fulfilled</a:t>
            </a:r>
          </a:p>
          <a:p>
            <a:pPr marL="790385" lvl="2" indent="-263462" algn="l">
              <a:lnSpc>
                <a:spcPts val="2916"/>
              </a:lnSpc>
              <a:buFont typeface="Arial"/>
              <a:buChar char="⚬"/>
            </a:pPr>
            <a:r>
              <a:rPr lang="en-US" sz="2700">
                <a:solidFill>
                  <a:srgbClr val="333333"/>
                </a:solidFill>
                <a:latin typeface="Arial"/>
              </a:rPr>
              <a:t>To check whether the test object is complete and validate if it works as the users and other stakeholders expect</a:t>
            </a:r>
          </a:p>
          <a:p>
            <a:pPr marL="790385" lvl="2" indent="-263462" algn="l">
              <a:lnSpc>
                <a:spcPts val="2916"/>
              </a:lnSpc>
              <a:buFont typeface="Arial"/>
              <a:buChar char="⚬"/>
            </a:pPr>
            <a:r>
              <a:rPr lang="en-US" sz="2700">
                <a:solidFill>
                  <a:srgbClr val="333333"/>
                </a:solidFill>
                <a:latin typeface="Arial"/>
              </a:rPr>
              <a:t>To build confidence in the level of quality of the test object</a:t>
            </a:r>
          </a:p>
          <a:p>
            <a:pPr marL="790385" lvl="2" indent="-263462" algn="l">
              <a:lnSpc>
                <a:spcPts val="2916"/>
              </a:lnSpc>
              <a:buFont typeface="Arial"/>
              <a:buChar char="⚬"/>
            </a:pPr>
            <a:r>
              <a:rPr lang="en-US" sz="2700">
                <a:solidFill>
                  <a:srgbClr val="333333"/>
                </a:solidFill>
                <a:latin typeface="Arial"/>
              </a:rPr>
              <a:t>To find defects and failures by reducing the level of risk of inadequate software quality</a:t>
            </a:r>
          </a:p>
          <a:p>
            <a:pPr marL="790385" lvl="2" indent="-263462" algn="l">
              <a:lnSpc>
                <a:spcPts val="2916"/>
              </a:lnSpc>
              <a:buFont typeface="Arial"/>
              <a:buChar char="⚬"/>
            </a:pPr>
            <a:r>
              <a:rPr lang="en-US" sz="2700">
                <a:solidFill>
                  <a:srgbClr val="333333"/>
                </a:solidFill>
                <a:latin typeface="Arial"/>
              </a:rPr>
              <a:t>To provide sufficient information to stakeholders to allow them to make informed decisions, especially regarding the level of quality of the test object</a:t>
            </a:r>
          </a:p>
          <a:p>
            <a:pPr marL="790385" lvl="2" indent="-263462" algn="l">
              <a:lnSpc>
                <a:spcPts val="2916"/>
              </a:lnSpc>
              <a:buFont typeface="Arial"/>
              <a:buChar char="⚬"/>
            </a:pPr>
            <a:r>
              <a:rPr lang="en-US" sz="2700">
                <a:solidFill>
                  <a:srgbClr val="333333"/>
                </a:solidFill>
                <a:latin typeface="Arial"/>
              </a:rPr>
              <a:t>To comply with contractual, legal, or regulatory requirements or standards, and/or to verify the test object’s compliance with such requirements or standards</a:t>
            </a:r>
          </a:p>
        </p:txBody>
      </p:sp>
      <p:sp>
        <p:nvSpPr>
          <p:cNvPr id="7" name="TextBox 7"/>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8" name="TextBox 8"/>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11</a:t>
            </a:r>
          </a:p>
        </p:txBody>
      </p:sp>
      <p:sp>
        <p:nvSpPr>
          <p:cNvPr id="9" name="TextBox 9"/>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What is Software Testing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1588770" y="2548890"/>
            <a:ext cx="15350505" cy="11510"/>
          </a:xfrm>
          <a:prstGeom prst="line">
            <a:avLst/>
          </a:prstGeom>
          <a:ln w="57150" cap="rnd">
            <a:solidFill>
              <a:srgbClr val="0097E6"/>
            </a:solidFill>
            <a:prstDash val="solid"/>
            <a:headEnd type="none" w="sm" len="sm"/>
            <a:tailEnd type="none" w="sm" len="sm"/>
          </a:ln>
        </p:spPr>
      </p:sp>
      <p:grpSp>
        <p:nvGrpSpPr>
          <p:cNvPr id="3" name="Group 3"/>
          <p:cNvGrpSpPr/>
          <p:nvPr/>
        </p:nvGrpSpPr>
        <p:grpSpPr>
          <a:xfrm>
            <a:off x="4" y="0"/>
            <a:ext cx="849150" cy="10287000"/>
            <a:chOff x="0" y="0"/>
            <a:chExt cx="1132200" cy="13716000"/>
          </a:xfrm>
        </p:grpSpPr>
        <p:sp>
          <p:nvSpPr>
            <p:cNvPr id="4" name="Freeform 4"/>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5" name="TextBox 5"/>
          <p:cNvSpPr txBox="1"/>
          <p:nvPr/>
        </p:nvSpPr>
        <p:spPr>
          <a:xfrm>
            <a:off x="1737337" y="1790018"/>
            <a:ext cx="160374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When do we test?</a:t>
            </a:r>
          </a:p>
        </p:txBody>
      </p:sp>
      <p:sp>
        <p:nvSpPr>
          <p:cNvPr id="6" name="TextBox 6"/>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7" name="TextBox 7"/>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12</a:t>
            </a:r>
          </a:p>
        </p:txBody>
      </p:sp>
      <p:sp>
        <p:nvSpPr>
          <p:cNvPr id="8" name="TextBox 8"/>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What is Software Testing</a:t>
            </a:r>
          </a:p>
        </p:txBody>
      </p:sp>
      <p:sp>
        <p:nvSpPr>
          <p:cNvPr id="9" name="Freeform 9"/>
          <p:cNvSpPr/>
          <p:nvPr/>
        </p:nvSpPr>
        <p:spPr>
          <a:xfrm>
            <a:off x="4143957" y="3120750"/>
            <a:ext cx="10000089" cy="6098702"/>
          </a:xfrm>
          <a:custGeom>
            <a:avLst/>
            <a:gdLst/>
            <a:ahLst/>
            <a:cxnLst/>
            <a:rect l="l" t="t" r="r" b="b"/>
            <a:pathLst>
              <a:path w="10000089" h="6098702">
                <a:moveTo>
                  <a:pt x="0" y="0"/>
                </a:moveTo>
                <a:lnTo>
                  <a:pt x="10000089" y="0"/>
                </a:lnTo>
                <a:lnTo>
                  <a:pt x="10000089" y="6098702"/>
                </a:lnTo>
                <a:lnTo>
                  <a:pt x="0" y="6098702"/>
                </a:lnTo>
                <a:lnTo>
                  <a:pt x="0" y="0"/>
                </a:lnTo>
                <a:close/>
              </a:path>
            </a:pathLst>
          </a:custGeom>
          <a:blipFill>
            <a:blip r:embed="rId2"/>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12211814" y="0"/>
            <a:ext cx="6076186" cy="10287000"/>
            <a:chOff x="0" y="0"/>
            <a:chExt cx="8101582" cy="13716000"/>
          </a:xfrm>
        </p:grpSpPr>
        <p:sp>
          <p:nvSpPr>
            <p:cNvPr id="3" name="Freeform 3"/>
            <p:cNvSpPr/>
            <p:nvPr/>
          </p:nvSpPr>
          <p:spPr>
            <a:xfrm>
              <a:off x="0" y="0"/>
              <a:ext cx="8101584" cy="13716000"/>
            </a:xfrm>
            <a:custGeom>
              <a:avLst/>
              <a:gdLst/>
              <a:ahLst/>
              <a:cxnLst/>
              <a:rect l="l" t="t" r="r" b="b"/>
              <a:pathLst>
                <a:path w="8101584" h="13716000">
                  <a:moveTo>
                    <a:pt x="0" y="0"/>
                  </a:moveTo>
                  <a:lnTo>
                    <a:pt x="8101584" y="0"/>
                  </a:lnTo>
                  <a:lnTo>
                    <a:pt x="8101584" y="13716000"/>
                  </a:lnTo>
                  <a:lnTo>
                    <a:pt x="0" y="13716000"/>
                  </a:lnTo>
                  <a:close/>
                </a:path>
              </a:pathLst>
            </a:custGeom>
            <a:solidFill>
              <a:srgbClr val="0097E6"/>
            </a:solidFill>
          </p:spPr>
        </p:sp>
      </p:grpSp>
      <p:sp>
        <p:nvSpPr>
          <p:cNvPr id="4" name="AutoShape 4"/>
          <p:cNvSpPr/>
          <p:nvPr/>
        </p:nvSpPr>
        <p:spPr>
          <a:xfrm>
            <a:off x="12427209" y="3991616"/>
            <a:ext cx="4512075" cy="15137"/>
          </a:xfrm>
          <a:prstGeom prst="line">
            <a:avLst/>
          </a:prstGeom>
          <a:ln w="57150" cap="rnd">
            <a:solidFill>
              <a:srgbClr val="FDB823"/>
            </a:solidFill>
            <a:prstDash val="solid"/>
            <a:headEnd type="none" w="sm" len="sm"/>
            <a:tailEnd type="none" w="sm" len="sm"/>
          </a:ln>
        </p:spPr>
      </p:sp>
      <p:grpSp>
        <p:nvGrpSpPr>
          <p:cNvPr id="5" name="Group 5"/>
          <p:cNvGrpSpPr/>
          <p:nvPr/>
        </p:nvGrpSpPr>
        <p:grpSpPr>
          <a:xfrm>
            <a:off x="4" y="0"/>
            <a:ext cx="849150" cy="10287000"/>
            <a:chOff x="0" y="0"/>
            <a:chExt cx="1132200" cy="13716000"/>
          </a:xfrm>
        </p:grpSpPr>
        <p:sp>
          <p:nvSpPr>
            <p:cNvPr id="6" name="Freeform 6"/>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7" name="TextBox 7"/>
          <p:cNvSpPr txBox="1"/>
          <p:nvPr/>
        </p:nvSpPr>
        <p:spPr>
          <a:xfrm>
            <a:off x="12575784" y="2598196"/>
            <a:ext cx="4363500" cy="1408557"/>
          </a:xfrm>
          <a:prstGeom prst="rect">
            <a:avLst/>
          </a:prstGeom>
        </p:spPr>
        <p:txBody>
          <a:bodyPr lIns="0" tIns="0" rIns="0" bIns="0" rtlCol="0" anchor="t">
            <a:spAutoFit/>
          </a:bodyPr>
          <a:lstStyle/>
          <a:p>
            <a:pPr algn="just">
              <a:lnSpc>
                <a:spcPts val="5049"/>
              </a:lnSpc>
            </a:pPr>
            <a:r>
              <a:rPr lang="en-US" sz="4950">
                <a:solidFill>
                  <a:srgbClr val="FFFFFF"/>
                </a:solidFill>
                <a:latin typeface="Arial"/>
              </a:rPr>
              <a:t>Basic Testing Process</a:t>
            </a:r>
          </a:p>
        </p:txBody>
      </p:sp>
      <p:sp>
        <p:nvSpPr>
          <p:cNvPr id="8" name="TextBox 8"/>
          <p:cNvSpPr txBox="1"/>
          <p:nvPr/>
        </p:nvSpPr>
        <p:spPr>
          <a:xfrm>
            <a:off x="12575784" y="4147684"/>
            <a:ext cx="4363500" cy="4996450"/>
          </a:xfrm>
          <a:prstGeom prst="rect">
            <a:avLst/>
          </a:prstGeom>
        </p:spPr>
        <p:txBody>
          <a:bodyPr lIns="0" tIns="0" rIns="0" bIns="0" rtlCol="0" anchor="t">
            <a:spAutoFit/>
          </a:bodyPr>
          <a:lstStyle/>
          <a:p>
            <a:pPr algn="l">
              <a:lnSpc>
                <a:spcPts val="2430"/>
              </a:lnSpc>
            </a:pPr>
            <a:r>
              <a:rPr lang="en-US" sz="2250">
                <a:solidFill>
                  <a:srgbClr val="000000"/>
                </a:solidFill>
                <a:latin typeface="Arial"/>
              </a:rPr>
              <a:t>We will be discussing these in details. Starting with Test implementation and execution</a:t>
            </a:r>
          </a:p>
        </p:txBody>
      </p:sp>
      <p:sp>
        <p:nvSpPr>
          <p:cNvPr id="9" name="TextBox 9"/>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10" name="TextBox 10"/>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13</a:t>
            </a:r>
          </a:p>
        </p:txBody>
      </p:sp>
      <p:grpSp>
        <p:nvGrpSpPr>
          <p:cNvPr id="11" name="Group 11"/>
          <p:cNvGrpSpPr/>
          <p:nvPr/>
        </p:nvGrpSpPr>
        <p:grpSpPr>
          <a:xfrm>
            <a:off x="4871070" y="2032581"/>
            <a:ext cx="3515394" cy="1120637"/>
            <a:chOff x="0" y="0"/>
            <a:chExt cx="4687191" cy="1494183"/>
          </a:xfrm>
        </p:grpSpPr>
        <p:sp>
          <p:nvSpPr>
            <p:cNvPr id="12" name="Freeform 12"/>
            <p:cNvSpPr/>
            <p:nvPr/>
          </p:nvSpPr>
          <p:spPr>
            <a:xfrm>
              <a:off x="28575" y="28575"/>
              <a:ext cx="4618863" cy="1424051"/>
            </a:xfrm>
            <a:custGeom>
              <a:avLst/>
              <a:gdLst/>
              <a:ahLst/>
              <a:cxnLst/>
              <a:rect l="l" t="t" r="r" b="b"/>
              <a:pathLst>
                <a:path w="4618863" h="1424051">
                  <a:moveTo>
                    <a:pt x="0" y="142367"/>
                  </a:moveTo>
                  <a:cubicBezTo>
                    <a:pt x="0" y="63754"/>
                    <a:pt x="65913" y="0"/>
                    <a:pt x="147193" y="0"/>
                  </a:cubicBezTo>
                  <a:lnTo>
                    <a:pt x="4471670" y="0"/>
                  </a:lnTo>
                  <a:cubicBezTo>
                    <a:pt x="4552950" y="0"/>
                    <a:pt x="4618863" y="63754"/>
                    <a:pt x="4618863" y="142367"/>
                  </a:cubicBezTo>
                  <a:lnTo>
                    <a:pt x="4618863" y="1281684"/>
                  </a:lnTo>
                  <a:cubicBezTo>
                    <a:pt x="4618863" y="1360297"/>
                    <a:pt x="4552950" y="1424051"/>
                    <a:pt x="4471670" y="1424051"/>
                  </a:cubicBezTo>
                  <a:lnTo>
                    <a:pt x="147193" y="1424051"/>
                  </a:lnTo>
                  <a:cubicBezTo>
                    <a:pt x="65913" y="1424051"/>
                    <a:pt x="0" y="1360297"/>
                    <a:pt x="0" y="1281684"/>
                  </a:cubicBezTo>
                  <a:close/>
                </a:path>
              </a:pathLst>
            </a:custGeom>
            <a:solidFill>
              <a:srgbClr val="6076B4"/>
            </a:solidFill>
          </p:spPr>
        </p:sp>
        <p:sp>
          <p:nvSpPr>
            <p:cNvPr id="13" name="Freeform 13"/>
            <p:cNvSpPr/>
            <p:nvPr/>
          </p:nvSpPr>
          <p:spPr>
            <a:xfrm>
              <a:off x="0" y="0"/>
              <a:ext cx="4676013" cy="1481201"/>
            </a:xfrm>
            <a:custGeom>
              <a:avLst/>
              <a:gdLst/>
              <a:ahLst/>
              <a:cxnLst/>
              <a:rect l="l" t="t" r="r" b="b"/>
              <a:pathLst>
                <a:path w="4676013" h="1481201">
                  <a:moveTo>
                    <a:pt x="0" y="170942"/>
                  </a:moveTo>
                  <a:cubicBezTo>
                    <a:pt x="0" y="75692"/>
                    <a:pt x="79629" y="0"/>
                    <a:pt x="175768" y="0"/>
                  </a:cubicBezTo>
                  <a:lnTo>
                    <a:pt x="4500245" y="0"/>
                  </a:lnTo>
                  <a:lnTo>
                    <a:pt x="4500245" y="28575"/>
                  </a:lnTo>
                  <a:lnTo>
                    <a:pt x="4500245" y="0"/>
                  </a:lnTo>
                  <a:cubicBezTo>
                    <a:pt x="4596384" y="0"/>
                    <a:pt x="4676013" y="75692"/>
                    <a:pt x="4676013" y="170942"/>
                  </a:cubicBezTo>
                  <a:lnTo>
                    <a:pt x="4647438" y="170942"/>
                  </a:lnTo>
                  <a:lnTo>
                    <a:pt x="4676013" y="170942"/>
                  </a:lnTo>
                  <a:lnTo>
                    <a:pt x="4676013" y="1310259"/>
                  </a:lnTo>
                  <a:lnTo>
                    <a:pt x="4647438" y="1310259"/>
                  </a:lnTo>
                  <a:lnTo>
                    <a:pt x="4676013" y="1310259"/>
                  </a:lnTo>
                  <a:cubicBezTo>
                    <a:pt x="4676013" y="1405636"/>
                    <a:pt x="4596384" y="1481201"/>
                    <a:pt x="4500245" y="1481201"/>
                  </a:cubicBezTo>
                  <a:lnTo>
                    <a:pt x="4500245" y="1452626"/>
                  </a:lnTo>
                  <a:lnTo>
                    <a:pt x="4500245" y="1481201"/>
                  </a:lnTo>
                  <a:lnTo>
                    <a:pt x="175768" y="1481201"/>
                  </a:lnTo>
                  <a:lnTo>
                    <a:pt x="175768" y="1452626"/>
                  </a:lnTo>
                  <a:lnTo>
                    <a:pt x="175768" y="1481201"/>
                  </a:lnTo>
                  <a:cubicBezTo>
                    <a:pt x="79629" y="1481201"/>
                    <a:pt x="0" y="1405636"/>
                    <a:pt x="0" y="1310259"/>
                  </a:cubicBezTo>
                  <a:lnTo>
                    <a:pt x="0" y="170942"/>
                  </a:lnTo>
                  <a:lnTo>
                    <a:pt x="28575" y="170942"/>
                  </a:lnTo>
                  <a:lnTo>
                    <a:pt x="0" y="170942"/>
                  </a:lnTo>
                  <a:moveTo>
                    <a:pt x="57150" y="170942"/>
                  </a:moveTo>
                  <a:lnTo>
                    <a:pt x="57150" y="1310259"/>
                  </a:lnTo>
                  <a:lnTo>
                    <a:pt x="28575" y="1310259"/>
                  </a:lnTo>
                  <a:lnTo>
                    <a:pt x="57150" y="1310259"/>
                  </a:lnTo>
                  <a:cubicBezTo>
                    <a:pt x="57150" y="1372235"/>
                    <a:pt x="109347" y="1424051"/>
                    <a:pt x="175768" y="1424051"/>
                  </a:cubicBezTo>
                  <a:lnTo>
                    <a:pt x="4500245" y="1424051"/>
                  </a:lnTo>
                  <a:cubicBezTo>
                    <a:pt x="4566666" y="1424051"/>
                    <a:pt x="4618863" y="1372235"/>
                    <a:pt x="4618863" y="1310259"/>
                  </a:cubicBezTo>
                  <a:lnTo>
                    <a:pt x="4618863" y="170942"/>
                  </a:lnTo>
                  <a:cubicBezTo>
                    <a:pt x="4618863" y="108966"/>
                    <a:pt x="4566666" y="57150"/>
                    <a:pt x="4500245" y="57150"/>
                  </a:cubicBezTo>
                  <a:lnTo>
                    <a:pt x="175768" y="57150"/>
                  </a:lnTo>
                  <a:lnTo>
                    <a:pt x="175768" y="28575"/>
                  </a:lnTo>
                  <a:lnTo>
                    <a:pt x="175768" y="57150"/>
                  </a:lnTo>
                  <a:cubicBezTo>
                    <a:pt x="109347" y="57150"/>
                    <a:pt x="57150" y="108966"/>
                    <a:pt x="57150" y="170942"/>
                  </a:cubicBezTo>
                  <a:close/>
                </a:path>
              </a:pathLst>
            </a:custGeom>
            <a:solidFill>
              <a:srgbClr val="FFFFFF"/>
            </a:solidFill>
          </p:spPr>
        </p:sp>
      </p:grpSp>
      <p:sp>
        <p:nvSpPr>
          <p:cNvPr id="14" name="TextBox 14"/>
          <p:cNvSpPr txBox="1"/>
          <p:nvPr/>
        </p:nvSpPr>
        <p:spPr>
          <a:xfrm>
            <a:off x="4980426" y="2172047"/>
            <a:ext cx="3296860" cy="869912"/>
          </a:xfrm>
          <a:prstGeom prst="rect">
            <a:avLst/>
          </a:prstGeom>
        </p:spPr>
        <p:txBody>
          <a:bodyPr lIns="0" tIns="0" rIns="0" bIns="0" rtlCol="0" anchor="t">
            <a:spAutoFit/>
          </a:bodyPr>
          <a:lstStyle/>
          <a:p>
            <a:pPr algn="ctr">
              <a:lnSpc>
                <a:spcPts val="2268"/>
              </a:lnSpc>
            </a:pPr>
            <a:r>
              <a:rPr lang="en-US" sz="2100" spc="-45">
                <a:solidFill>
                  <a:srgbClr val="FFFFFF"/>
                </a:solidFill>
                <a:latin typeface="Montserrat"/>
              </a:rPr>
              <a:t>Test Planning and Control</a:t>
            </a:r>
          </a:p>
        </p:txBody>
      </p:sp>
      <p:grpSp>
        <p:nvGrpSpPr>
          <p:cNvPr id="15" name="Group 15"/>
          <p:cNvGrpSpPr/>
          <p:nvPr/>
        </p:nvGrpSpPr>
        <p:grpSpPr>
          <a:xfrm rot="5400000">
            <a:off x="6428414" y="3159936"/>
            <a:ext cx="400730" cy="467949"/>
            <a:chOff x="0" y="0"/>
            <a:chExt cx="534307" cy="623932"/>
          </a:xfrm>
        </p:grpSpPr>
        <p:sp>
          <p:nvSpPr>
            <p:cNvPr id="16" name="Freeform 16"/>
            <p:cNvSpPr/>
            <p:nvPr/>
          </p:nvSpPr>
          <p:spPr>
            <a:xfrm>
              <a:off x="0" y="0"/>
              <a:ext cx="534289" cy="623951"/>
            </a:xfrm>
            <a:custGeom>
              <a:avLst/>
              <a:gdLst/>
              <a:ahLst/>
              <a:cxnLst/>
              <a:rect l="l" t="t" r="r" b="b"/>
              <a:pathLst>
                <a:path w="534289" h="623951">
                  <a:moveTo>
                    <a:pt x="0" y="124841"/>
                  </a:moveTo>
                  <a:lnTo>
                    <a:pt x="267208" y="124841"/>
                  </a:lnTo>
                  <a:lnTo>
                    <a:pt x="267208" y="0"/>
                  </a:lnTo>
                  <a:lnTo>
                    <a:pt x="534289" y="311912"/>
                  </a:lnTo>
                  <a:lnTo>
                    <a:pt x="267208" y="623951"/>
                  </a:lnTo>
                  <a:lnTo>
                    <a:pt x="267208" y="499110"/>
                  </a:lnTo>
                  <a:lnTo>
                    <a:pt x="0" y="499110"/>
                  </a:lnTo>
                  <a:close/>
                </a:path>
              </a:pathLst>
            </a:custGeom>
            <a:solidFill>
              <a:srgbClr val="B4BBD6"/>
            </a:solidFill>
          </p:spPr>
        </p:sp>
      </p:grpSp>
      <p:grpSp>
        <p:nvGrpSpPr>
          <p:cNvPr id="17" name="Group 17"/>
          <p:cNvGrpSpPr/>
          <p:nvPr/>
        </p:nvGrpSpPr>
        <p:grpSpPr>
          <a:xfrm>
            <a:off x="4871070" y="3634479"/>
            <a:ext cx="3515394" cy="1120637"/>
            <a:chOff x="0" y="0"/>
            <a:chExt cx="4687191" cy="1494183"/>
          </a:xfrm>
        </p:grpSpPr>
        <p:sp>
          <p:nvSpPr>
            <p:cNvPr id="18" name="Freeform 18"/>
            <p:cNvSpPr/>
            <p:nvPr/>
          </p:nvSpPr>
          <p:spPr>
            <a:xfrm>
              <a:off x="28575" y="28575"/>
              <a:ext cx="4618863" cy="1424051"/>
            </a:xfrm>
            <a:custGeom>
              <a:avLst/>
              <a:gdLst/>
              <a:ahLst/>
              <a:cxnLst/>
              <a:rect l="l" t="t" r="r" b="b"/>
              <a:pathLst>
                <a:path w="4618863" h="1424051">
                  <a:moveTo>
                    <a:pt x="0" y="142367"/>
                  </a:moveTo>
                  <a:cubicBezTo>
                    <a:pt x="0" y="63754"/>
                    <a:pt x="65913" y="0"/>
                    <a:pt x="147193" y="0"/>
                  </a:cubicBezTo>
                  <a:lnTo>
                    <a:pt x="4471670" y="0"/>
                  </a:lnTo>
                  <a:cubicBezTo>
                    <a:pt x="4552950" y="0"/>
                    <a:pt x="4618863" y="63754"/>
                    <a:pt x="4618863" y="142367"/>
                  </a:cubicBezTo>
                  <a:lnTo>
                    <a:pt x="4618863" y="1281684"/>
                  </a:lnTo>
                  <a:cubicBezTo>
                    <a:pt x="4618863" y="1360297"/>
                    <a:pt x="4552950" y="1424051"/>
                    <a:pt x="4471670" y="1424051"/>
                  </a:cubicBezTo>
                  <a:lnTo>
                    <a:pt x="147193" y="1424051"/>
                  </a:lnTo>
                  <a:cubicBezTo>
                    <a:pt x="65913" y="1424051"/>
                    <a:pt x="0" y="1360297"/>
                    <a:pt x="0" y="1281684"/>
                  </a:cubicBezTo>
                  <a:close/>
                </a:path>
              </a:pathLst>
            </a:custGeom>
            <a:solidFill>
              <a:srgbClr val="6076B4"/>
            </a:solidFill>
          </p:spPr>
        </p:sp>
        <p:sp>
          <p:nvSpPr>
            <p:cNvPr id="19" name="Freeform 19"/>
            <p:cNvSpPr/>
            <p:nvPr/>
          </p:nvSpPr>
          <p:spPr>
            <a:xfrm>
              <a:off x="0" y="0"/>
              <a:ext cx="4676013" cy="1481201"/>
            </a:xfrm>
            <a:custGeom>
              <a:avLst/>
              <a:gdLst/>
              <a:ahLst/>
              <a:cxnLst/>
              <a:rect l="l" t="t" r="r" b="b"/>
              <a:pathLst>
                <a:path w="4676013" h="1481201">
                  <a:moveTo>
                    <a:pt x="0" y="170942"/>
                  </a:moveTo>
                  <a:cubicBezTo>
                    <a:pt x="0" y="75692"/>
                    <a:pt x="79629" y="0"/>
                    <a:pt x="175768" y="0"/>
                  </a:cubicBezTo>
                  <a:lnTo>
                    <a:pt x="4500245" y="0"/>
                  </a:lnTo>
                  <a:lnTo>
                    <a:pt x="4500245" y="28575"/>
                  </a:lnTo>
                  <a:lnTo>
                    <a:pt x="4500245" y="0"/>
                  </a:lnTo>
                  <a:cubicBezTo>
                    <a:pt x="4596384" y="0"/>
                    <a:pt x="4676013" y="75692"/>
                    <a:pt x="4676013" y="170942"/>
                  </a:cubicBezTo>
                  <a:lnTo>
                    <a:pt x="4647438" y="170942"/>
                  </a:lnTo>
                  <a:lnTo>
                    <a:pt x="4676013" y="170942"/>
                  </a:lnTo>
                  <a:lnTo>
                    <a:pt x="4676013" y="1310259"/>
                  </a:lnTo>
                  <a:lnTo>
                    <a:pt x="4647438" y="1310259"/>
                  </a:lnTo>
                  <a:lnTo>
                    <a:pt x="4676013" y="1310259"/>
                  </a:lnTo>
                  <a:cubicBezTo>
                    <a:pt x="4676013" y="1405636"/>
                    <a:pt x="4596384" y="1481201"/>
                    <a:pt x="4500245" y="1481201"/>
                  </a:cubicBezTo>
                  <a:lnTo>
                    <a:pt x="4500245" y="1452626"/>
                  </a:lnTo>
                  <a:lnTo>
                    <a:pt x="4500245" y="1481201"/>
                  </a:lnTo>
                  <a:lnTo>
                    <a:pt x="175768" y="1481201"/>
                  </a:lnTo>
                  <a:lnTo>
                    <a:pt x="175768" y="1452626"/>
                  </a:lnTo>
                  <a:lnTo>
                    <a:pt x="175768" y="1481201"/>
                  </a:lnTo>
                  <a:cubicBezTo>
                    <a:pt x="79629" y="1481201"/>
                    <a:pt x="0" y="1405636"/>
                    <a:pt x="0" y="1310259"/>
                  </a:cubicBezTo>
                  <a:lnTo>
                    <a:pt x="0" y="170942"/>
                  </a:lnTo>
                  <a:lnTo>
                    <a:pt x="28575" y="170942"/>
                  </a:lnTo>
                  <a:lnTo>
                    <a:pt x="0" y="170942"/>
                  </a:lnTo>
                  <a:moveTo>
                    <a:pt x="57150" y="170942"/>
                  </a:moveTo>
                  <a:lnTo>
                    <a:pt x="57150" y="1310259"/>
                  </a:lnTo>
                  <a:lnTo>
                    <a:pt x="28575" y="1310259"/>
                  </a:lnTo>
                  <a:lnTo>
                    <a:pt x="57150" y="1310259"/>
                  </a:lnTo>
                  <a:cubicBezTo>
                    <a:pt x="57150" y="1372235"/>
                    <a:pt x="109347" y="1424051"/>
                    <a:pt x="175768" y="1424051"/>
                  </a:cubicBezTo>
                  <a:lnTo>
                    <a:pt x="4500245" y="1424051"/>
                  </a:lnTo>
                  <a:cubicBezTo>
                    <a:pt x="4566666" y="1424051"/>
                    <a:pt x="4618863" y="1372235"/>
                    <a:pt x="4618863" y="1310259"/>
                  </a:cubicBezTo>
                  <a:lnTo>
                    <a:pt x="4618863" y="170942"/>
                  </a:lnTo>
                  <a:cubicBezTo>
                    <a:pt x="4618863" y="108966"/>
                    <a:pt x="4566666" y="57150"/>
                    <a:pt x="4500245" y="57150"/>
                  </a:cubicBezTo>
                  <a:lnTo>
                    <a:pt x="175768" y="57150"/>
                  </a:lnTo>
                  <a:lnTo>
                    <a:pt x="175768" y="28575"/>
                  </a:lnTo>
                  <a:lnTo>
                    <a:pt x="175768" y="57150"/>
                  </a:lnTo>
                  <a:cubicBezTo>
                    <a:pt x="109347" y="57150"/>
                    <a:pt x="57150" y="108966"/>
                    <a:pt x="57150" y="170942"/>
                  </a:cubicBezTo>
                  <a:close/>
                </a:path>
              </a:pathLst>
            </a:custGeom>
            <a:solidFill>
              <a:srgbClr val="FFFFFF"/>
            </a:solidFill>
          </p:spPr>
        </p:sp>
      </p:grpSp>
      <p:sp>
        <p:nvSpPr>
          <p:cNvPr id="20" name="TextBox 20"/>
          <p:cNvSpPr txBox="1"/>
          <p:nvPr/>
        </p:nvSpPr>
        <p:spPr>
          <a:xfrm>
            <a:off x="4980426" y="3773945"/>
            <a:ext cx="3296860" cy="869912"/>
          </a:xfrm>
          <a:prstGeom prst="rect">
            <a:avLst/>
          </a:prstGeom>
        </p:spPr>
        <p:txBody>
          <a:bodyPr lIns="0" tIns="0" rIns="0" bIns="0" rtlCol="0" anchor="t">
            <a:spAutoFit/>
          </a:bodyPr>
          <a:lstStyle/>
          <a:p>
            <a:pPr algn="ctr">
              <a:lnSpc>
                <a:spcPts val="2268"/>
              </a:lnSpc>
            </a:pPr>
            <a:r>
              <a:rPr lang="en-US" sz="2100" spc="-45">
                <a:solidFill>
                  <a:srgbClr val="FFFFFF"/>
                </a:solidFill>
                <a:latin typeface="Montserrat"/>
              </a:rPr>
              <a:t>Test Analysis and Design</a:t>
            </a:r>
          </a:p>
        </p:txBody>
      </p:sp>
      <p:grpSp>
        <p:nvGrpSpPr>
          <p:cNvPr id="21" name="Group 21"/>
          <p:cNvGrpSpPr/>
          <p:nvPr/>
        </p:nvGrpSpPr>
        <p:grpSpPr>
          <a:xfrm rot="5400000">
            <a:off x="6428414" y="4761836"/>
            <a:ext cx="400730" cy="467949"/>
            <a:chOff x="0" y="0"/>
            <a:chExt cx="534307" cy="623932"/>
          </a:xfrm>
        </p:grpSpPr>
        <p:sp>
          <p:nvSpPr>
            <p:cNvPr id="22" name="Freeform 22"/>
            <p:cNvSpPr/>
            <p:nvPr/>
          </p:nvSpPr>
          <p:spPr>
            <a:xfrm>
              <a:off x="0" y="0"/>
              <a:ext cx="534289" cy="623951"/>
            </a:xfrm>
            <a:custGeom>
              <a:avLst/>
              <a:gdLst/>
              <a:ahLst/>
              <a:cxnLst/>
              <a:rect l="l" t="t" r="r" b="b"/>
              <a:pathLst>
                <a:path w="534289" h="623951">
                  <a:moveTo>
                    <a:pt x="0" y="124841"/>
                  </a:moveTo>
                  <a:lnTo>
                    <a:pt x="267208" y="124841"/>
                  </a:lnTo>
                  <a:lnTo>
                    <a:pt x="267208" y="0"/>
                  </a:lnTo>
                  <a:lnTo>
                    <a:pt x="534289" y="311912"/>
                  </a:lnTo>
                  <a:lnTo>
                    <a:pt x="267208" y="623951"/>
                  </a:lnTo>
                  <a:lnTo>
                    <a:pt x="267208" y="499110"/>
                  </a:lnTo>
                  <a:lnTo>
                    <a:pt x="0" y="499110"/>
                  </a:lnTo>
                  <a:close/>
                </a:path>
              </a:pathLst>
            </a:custGeom>
            <a:solidFill>
              <a:srgbClr val="B4BBD6"/>
            </a:solidFill>
          </p:spPr>
        </p:sp>
      </p:grpSp>
      <p:grpSp>
        <p:nvGrpSpPr>
          <p:cNvPr id="23" name="Group 23"/>
          <p:cNvGrpSpPr/>
          <p:nvPr/>
        </p:nvGrpSpPr>
        <p:grpSpPr>
          <a:xfrm>
            <a:off x="4871070" y="5236378"/>
            <a:ext cx="3515394" cy="1120637"/>
            <a:chOff x="0" y="0"/>
            <a:chExt cx="4687191" cy="1494183"/>
          </a:xfrm>
        </p:grpSpPr>
        <p:sp>
          <p:nvSpPr>
            <p:cNvPr id="24" name="Freeform 24"/>
            <p:cNvSpPr/>
            <p:nvPr/>
          </p:nvSpPr>
          <p:spPr>
            <a:xfrm>
              <a:off x="28575" y="28575"/>
              <a:ext cx="4618863" cy="1424051"/>
            </a:xfrm>
            <a:custGeom>
              <a:avLst/>
              <a:gdLst/>
              <a:ahLst/>
              <a:cxnLst/>
              <a:rect l="l" t="t" r="r" b="b"/>
              <a:pathLst>
                <a:path w="4618863" h="1424051">
                  <a:moveTo>
                    <a:pt x="0" y="142367"/>
                  </a:moveTo>
                  <a:cubicBezTo>
                    <a:pt x="0" y="63754"/>
                    <a:pt x="65913" y="0"/>
                    <a:pt x="147193" y="0"/>
                  </a:cubicBezTo>
                  <a:lnTo>
                    <a:pt x="4471670" y="0"/>
                  </a:lnTo>
                  <a:cubicBezTo>
                    <a:pt x="4552950" y="0"/>
                    <a:pt x="4618863" y="63754"/>
                    <a:pt x="4618863" y="142367"/>
                  </a:cubicBezTo>
                  <a:lnTo>
                    <a:pt x="4618863" y="1281684"/>
                  </a:lnTo>
                  <a:cubicBezTo>
                    <a:pt x="4618863" y="1360297"/>
                    <a:pt x="4552950" y="1424051"/>
                    <a:pt x="4471670" y="1424051"/>
                  </a:cubicBezTo>
                  <a:lnTo>
                    <a:pt x="147193" y="1424051"/>
                  </a:lnTo>
                  <a:cubicBezTo>
                    <a:pt x="65913" y="1424051"/>
                    <a:pt x="0" y="1360297"/>
                    <a:pt x="0" y="1281684"/>
                  </a:cubicBezTo>
                  <a:close/>
                </a:path>
              </a:pathLst>
            </a:custGeom>
            <a:solidFill>
              <a:srgbClr val="6076B4"/>
            </a:solidFill>
          </p:spPr>
        </p:sp>
        <p:sp>
          <p:nvSpPr>
            <p:cNvPr id="25" name="Freeform 25"/>
            <p:cNvSpPr/>
            <p:nvPr/>
          </p:nvSpPr>
          <p:spPr>
            <a:xfrm>
              <a:off x="0" y="0"/>
              <a:ext cx="4676013" cy="1481201"/>
            </a:xfrm>
            <a:custGeom>
              <a:avLst/>
              <a:gdLst/>
              <a:ahLst/>
              <a:cxnLst/>
              <a:rect l="l" t="t" r="r" b="b"/>
              <a:pathLst>
                <a:path w="4676013" h="1481201">
                  <a:moveTo>
                    <a:pt x="0" y="170942"/>
                  </a:moveTo>
                  <a:cubicBezTo>
                    <a:pt x="0" y="75692"/>
                    <a:pt x="79629" y="0"/>
                    <a:pt x="175768" y="0"/>
                  </a:cubicBezTo>
                  <a:lnTo>
                    <a:pt x="4500245" y="0"/>
                  </a:lnTo>
                  <a:lnTo>
                    <a:pt x="4500245" y="28575"/>
                  </a:lnTo>
                  <a:lnTo>
                    <a:pt x="4500245" y="0"/>
                  </a:lnTo>
                  <a:cubicBezTo>
                    <a:pt x="4596384" y="0"/>
                    <a:pt x="4676013" y="75692"/>
                    <a:pt x="4676013" y="170942"/>
                  </a:cubicBezTo>
                  <a:lnTo>
                    <a:pt x="4647438" y="170942"/>
                  </a:lnTo>
                  <a:lnTo>
                    <a:pt x="4676013" y="170942"/>
                  </a:lnTo>
                  <a:lnTo>
                    <a:pt x="4676013" y="1310259"/>
                  </a:lnTo>
                  <a:lnTo>
                    <a:pt x="4647438" y="1310259"/>
                  </a:lnTo>
                  <a:lnTo>
                    <a:pt x="4676013" y="1310259"/>
                  </a:lnTo>
                  <a:cubicBezTo>
                    <a:pt x="4676013" y="1405636"/>
                    <a:pt x="4596384" y="1481201"/>
                    <a:pt x="4500245" y="1481201"/>
                  </a:cubicBezTo>
                  <a:lnTo>
                    <a:pt x="4500245" y="1452626"/>
                  </a:lnTo>
                  <a:lnTo>
                    <a:pt x="4500245" y="1481201"/>
                  </a:lnTo>
                  <a:lnTo>
                    <a:pt x="175768" y="1481201"/>
                  </a:lnTo>
                  <a:lnTo>
                    <a:pt x="175768" y="1452626"/>
                  </a:lnTo>
                  <a:lnTo>
                    <a:pt x="175768" y="1481201"/>
                  </a:lnTo>
                  <a:cubicBezTo>
                    <a:pt x="79629" y="1481201"/>
                    <a:pt x="0" y="1405636"/>
                    <a:pt x="0" y="1310259"/>
                  </a:cubicBezTo>
                  <a:lnTo>
                    <a:pt x="0" y="170942"/>
                  </a:lnTo>
                  <a:lnTo>
                    <a:pt x="28575" y="170942"/>
                  </a:lnTo>
                  <a:lnTo>
                    <a:pt x="0" y="170942"/>
                  </a:lnTo>
                  <a:moveTo>
                    <a:pt x="57150" y="170942"/>
                  </a:moveTo>
                  <a:lnTo>
                    <a:pt x="57150" y="1310259"/>
                  </a:lnTo>
                  <a:lnTo>
                    <a:pt x="28575" y="1310259"/>
                  </a:lnTo>
                  <a:lnTo>
                    <a:pt x="57150" y="1310259"/>
                  </a:lnTo>
                  <a:cubicBezTo>
                    <a:pt x="57150" y="1372235"/>
                    <a:pt x="109347" y="1424051"/>
                    <a:pt x="175768" y="1424051"/>
                  </a:cubicBezTo>
                  <a:lnTo>
                    <a:pt x="4500245" y="1424051"/>
                  </a:lnTo>
                  <a:cubicBezTo>
                    <a:pt x="4566666" y="1424051"/>
                    <a:pt x="4618863" y="1372235"/>
                    <a:pt x="4618863" y="1310259"/>
                  </a:cubicBezTo>
                  <a:lnTo>
                    <a:pt x="4618863" y="170942"/>
                  </a:lnTo>
                  <a:cubicBezTo>
                    <a:pt x="4618863" y="108966"/>
                    <a:pt x="4566666" y="57150"/>
                    <a:pt x="4500245" y="57150"/>
                  </a:cubicBezTo>
                  <a:lnTo>
                    <a:pt x="175768" y="57150"/>
                  </a:lnTo>
                  <a:lnTo>
                    <a:pt x="175768" y="28575"/>
                  </a:lnTo>
                  <a:lnTo>
                    <a:pt x="175768" y="57150"/>
                  </a:lnTo>
                  <a:cubicBezTo>
                    <a:pt x="109347" y="57150"/>
                    <a:pt x="57150" y="108966"/>
                    <a:pt x="57150" y="170942"/>
                  </a:cubicBezTo>
                  <a:close/>
                </a:path>
              </a:pathLst>
            </a:custGeom>
            <a:solidFill>
              <a:srgbClr val="FFFFFF"/>
            </a:solidFill>
          </p:spPr>
        </p:sp>
      </p:grpSp>
      <p:sp>
        <p:nvSpPr>
          <p:cNvPr id="26" name="TextBox 26"/>
          <p:cNvSpPr txBox="1"/>
          <p:nvPr/>
        </p:nvSpPr>
        <p:spPr>
          <a:xfrm>
            <a:off x="4980426" y="5375844"/>
            <a:ext cx="3296860" cy="869912"/>
          </a:xfrm>
          <a:prstGeom prst="rect">
            <a:avLst/>
          </a:prstGeom>
        </p:spPr>
        <p:txBody>
          <a:bodyPr lIns="0" tIns="0" rIns="0" bIns="0" rtlCol="0" anchor="t">
            <a:spAutoFit/>
          </a:bodyPr>
          <a:lstStyle/>
          <a:p>
            <a:pPr algn="ctr">
              <a:lnSpc>
                <a:spcPts val="2268"/>
              </a:lnSpc>
            </a:pPr>
            <a:r>
              <a:rPr lang="en-US" sz="2100" spc="-45">
                <a:solidFill>
                  <a:srgbClr val="FFFFFF"/>
                </a:solidFill>
                <a:latin typeface="Montserrat"/>
              </a:rPr>
              <a:t>Test Implementation and Execution</a:t>
            </a:r>
          </a:p>
        </p:txBody>
      </p:sp>
      <p:grpSp>
        <p:nvGrpSpPr>
          <p:cNvPr id="27" name="Group 27"/>
          <p:cNvGrpSpPr/>
          <p:nvPr/>
        </p:nvGrpSpPr>
        <p:grpSpPr>
          <a:xfrm rot="5400000">
            <a:off x="6428414" y="6363734"/>
            <a:ext cx="400730" cy="467949"/>
            <a:chOff x="0" y="0"/>
            <a:chExt cx="534307" cy="623932"/>
          </a:xfrm>
        </p:grpSpPr>
        <p:sp>
          <p:nvSpPr>
            <p:cNvPr id="28" name="Freeform 28"/>
            <p:cNvSpPr/>
            <p:nvPr/>
          </p:nvSpPr>
          <p:spPr>
            <a:xfrm>
              <a:off x="0" y="0"/>
              <a:ext cx="534289" cy="623951"/>
            </a:xfrm>
            <a:custGeom>
              <a:avLst/>
              <a:gdLst/>
              <a:ahLst/>
              <a:cxnLst/>
              <a:rect l="l" t="t" r="r" b="b"/>
              <a:pathLst>
                <a:path w="534289" h="623951">
                  <a:moveTo>
                    <a:pt x="0" y="124841"/>
                  </a:moveTo>
                  <a:lnTo>
                    <a:pt x="267208" y="124841"/>
                  </a:lnTo>
                  <a:lnTo>
                    <a:pt x="267208" y="0"/>
                  </a:lnTo>
                  <a:lnTo>
                    <a:pt x="534289" y="311912"/>
                  </a:lnTo>
                  <a:lnTo>
                    <a:pt x="267208" y="623951"/>
                  </a:lnTo>
                  <a:lnTo>
                    <a:pt x="267208" y="499110"/>
                  </a:lnTo>
                  <a:lnTo>
                    <a:pt x="0" y="499110"/>
                  </a:lnTo>
                  <a:close/>
                </a:path>
              </a:pathLst>
            </a:custGeom>
            <a:solidFill>
              <a:srgbClr val="B4BBD6"/>
            </a:solidFill>
          </p:spPr>
        </p:sp>
      </p:grpSp>
      <p:grpSp>
        <p:nvGrpSpPr>
          <p:cNvPr id="29" name="Group 29"/>
          <p:cNvGrpSpPr/>
          <p:nvPr/>
        </p:nvGrpSpPr>
        <p:grpSpPr>
          <a:xfrm>
            <a:off x="4871070" y="6838276"/>
            <a:ext cx="3515394" cy="1120637"/>
            <a:chOff x="0" y="0"/>
            <a:chExt cx="4687191" cy="1494183"/>
          </a:xfrm>
        </p:grpSpPr>
        <p:sp>
          <p:nvSpPr>
            <p:cNvPr id="30" name="Freeform 30"/>
            <p:cNvSpPr/>
            <p:nvPr/>
          </p:nvSpPr>
          <p:spPr>
            <a:xfrm>
              <a:off x="28575" y="28575"/>
              <a:ext cx="4618863" cy="1424051"/>
            </a:xfrm>
            <a:custGeom>
              <a:avLst/>
              <a:gdLst/>
              <a:ahLst/>
              <a:cxnLst/>
              <a:rect l="l" t="t" r="r" b="b"/>
              <a:pathLst>
                <a:path w="4618863" h="1424051">
                  <a:moveTo>
                    <a:pt x="0" y="142367"/>
                  </a:moveTo>
                  <a:cubicBezTo>
                    <a:pt x="0" y="63754"/>
                    <a:pt x="65913" y="0"/>
                    <a:pt x="147193" y="0"/>
                  </a:cubicBezTo>
                  <a:lnTo>
                    <a:pt x="4471670" y="0"/>
                  </a:lnTo>
                  <a:cubicBezTo>
                    <a:pt x="4552950" y="0"/>
                    <a:pt x="4618863" y="63754"/>
                    <a:pt x="4618863" y="142367"/>
                  </a:cubicBezTo>
                  <a:lnTo>
                    <a:pt x="4618863" y="1281684"/>
                  </a:lnTo>
                  <a:cubicBezTo>
                    <a:pt x="4618863" y="1360297"/>
                    <a:pt x="4552950" y="1424051"/>
                    <a:pt x="4471670" y="1424051"/>
                  </a:cubicBezTo>
                  <a:lnTo>
                    <a:pt x="147193" y="1424051"/>
                  </a:lnTo>
                  <a:cubicBezTo>
                    <a:pt x="65913" y="1424051"/>
                    <a:pt x="0" y="1360297"/>
                    <a:pt x="0" y="1281684"/>
                  </a:cubicBezTo>
                  <a:close/>
                </a:path>
              </a:pathLst>
            </a:custGeom>
            <a:solidFill>
              <a:srgbClr val="6076B4"/>
            </a:solidFill>
          </p:spPr>
        </p:sp>
        <p:sp>
          <p:nvSpPr>
            <p:cNvPr id="31" name="Freeform 31"/>
            <p:cNvSpPr/>
            <p:nvPr/>
          </p:nvSpPr>
          <p:spPr>
            <a:xfrm>
              <a:off x="0" y="0"/>
              <a:ext cx="4676013" cy="1481201"/>
            </a:xfrm>
            <a:custGeom>
              <a:avLst/>
              <a:gdLst/>
              <a:ahLst/>
              <a:cxnLst/>
              <a:rect l="l" t="t" r="r" b="b"/>
              <a:pathLst>
                <a:path w="4676013" h="1481201">
                  <a:moveTo>
                    <a:pt x="0" y="170942"/>
                  </a:moveTo>
                  <a:cubicBezTo>
                    <a:pt x="0" y="75692"/>
                    <a:pt x="79629" y="0"/>
                    <a:pt x="175768" y="0"/>
                  </a:cubicBezTo>
                  <a:lnTo>
                    <a:pt x="4500245" y="0"/>
                  </a:lnTo>
                  <a:lnTo>
                    <a:pt x="4500245" y="28575"/>
                  </a:lnTo>
                  <a:lnTo>
                    <a:pt x="4500245" y="0"/>
                  </a:lnTo>
                  <a:cubicBezTo>
                    <a:pt x="4596384" y="0"/>
                    <a:pt x="4676013" y="75692"/>
                    <a:pt x="4676013" y="170942"/>
                  </a:cubicBezTo>
                  <a:lnTo>
                    <a:pt x="4647438" y="170942"/>
                  </a:lnTo>
                  <a:lnTo>
                    <a:pt x="4676013" y="170942"/>
                  </a:lnTo>
                  <a:lnTo>
                    <a:pt x="4676013" y="1310259"/>
                  </a:lnTo>
                  <a:lnTo>
                    <a:pt x="4647438" y="1310259"/>
                  </a:lnTo>
                  <a:lnTo>
                    <a:pt x="4676013" y="1310259"/>
                  </a:lnTo>
                  <a:cubicBezTo>
                    <a:pt x="4676013" y="1405636"/>
                    <a:pt x="4596384" y="1481201"/>
                    <a:pt x="4500245" y="1481201"/>
                  </a:cubicBezTo>
                  <a:lnTo>
                    <a:pt x="4500245" y="1452626"/>
                  </a:lnTo>
                  <a:lnTo>
                    <a:pt x="4500245" y="1481201"/>
                  </a:lnTo>
                  <a:lnTo>
                    <a:pt x="175768" y="1481201"/>
                  </a:lnTo>
                  <a:lnTo>
                    <a:pt x="175768" y="1452626"/>
                  </a:lnTo>
                  <a:lnTo>
                    <a:pt x="175768" y="1481201"/>
                  </a:lnTo>
                  <a:cubicBezTo>
                    <a:pt x="79629" y="1481201"/>
                    <a:pt x="0" y="1405636"/>
                    <a:pt x="0" y="1310259"/>
                  </a:cubicBezTo>
                  <a:lnTo>
                    <a:pt x="0" y="170942"/>
                  </a:lnTo>
                  <a:lnTo>
                    <a:pt x="28575" y="170942"/>
                  </a:lnTo>
                  <a:lnTo>
                    <a:pt x="0" y="170942"/>
                  </a:lnTo>
                  <a:moveTo>
                    <a:pt x="57150" y="170942"/>
                  </a:moveTo>
                  <a:lnTo>
                    <a:pt x="57150" y="1310259"/>
                  </a:lnTo>
                  <a:lnTo>
                    <a:pt x="28575" y="1310259"/>
                  </a:lnTo>
                  <a:lnTo>
                    <a:pt x="57150" y="1310259"/>
                  </a:lnTo>
                  <a:cubicBezTo>
                    <a:pt x="57150" y="1372235"/>
                    <a:pt x="109347" y="1424051"/>
                    <a:pt x="175768" y="1424051"/>
                  </a:cubicBezTo>
                  <a:lnTo>
                    <a:pt x="4500245" y="1424051"/>
                  </a:lnTo>
                  <a:cubicBezTo>
                    <a:pt x="4566666" y="1424051"/>
                    <a:pt x="4618863" y="1372235"/>
                    <a:pt x="4618863" y="1310259"/>
                  </a:cubicBezTo>
                  <a:lnTo>
                    <a:pt x="4618863" y="170942"/>
                  </a:lnTo>
                  <a:cubicBezTo>
                    <a:pt x="4618863" y="108966"/>
                    <a:pt x="4566666" y="57150"/>
                    <a:pt x="4500245" y="57150"/>
                  </a:cubicBezTo>
                  <a:lnTo>
                    <a:pt x="175768" y="57150"/>
                  </a:lnTo>
                  <a:lnTo>
                    <a:pt x="175768" y="28575"/>
                  </a:lnTo>
                  <a:lnTo>
                    <a:pt x="175768" y="57150"/>
                  </a:lnTo>
                  <a:cubicBezTo>
                    <a:pt x="109347" y="57150"/>
                    <a:pt x="57150" y="108966"/>
                    <a:pt x="57150" y="170942"/>
                  </a:cubicBezTo>
                  <a:close/>
                </a:path>
              </a:pathLst>
            </a:custGeom>
            <a:solidFill>
              <a:srgbClr val="FFFFFF"/>
            </a:solidFill>
          </p:spPr>
        </p:sp>
      </p:grpSp>
      <p:sp>
        <p:nvSpPr>
          <p:cNvPr id="32" name="TextBox 32"/>
          <p:cNvSpPr txBox="1"/>
          <p:nvPr/>
        </p:nvSpPr>
        <p:spPr>
          <a:xfrm>
            <a:off x="4980426" y="6977742"/>
            <a:ext cx="3296860" cy="869912"/>
          </a:xfrm>
          <a:prstGeom prst="rect">
            <a:avLst/>
          </a:prstGeom>
        </p:spPr>
        <p:txBody>
          <a:bodyPr lIns="0" tIns="0" rIns="0" bIns="0" rtlCol="0" anchor="t">
            <a:spAutoFit/>
          </a:bodyPr>
          <a:lstStyle/>
          <a:p>
            <a:pPr algn="ctr">
              <a:lnSpc>
                <a:spcPts val="2268"/>
              </a:lnSpc>
            </a:pPr>
            <a:r>
              <a:rPr lang="en-US" sz="2100" spc="-45">
                <a:solidFill>
                  <a:srgbClr val="FFFFFF"/>
                </a:solidFill>
                <a:latin typeface="Montserrat"/>
              </a:rPr>
              <a:t>Evaluating Exit Criteria and Reporting</a:t>
            </a:r>
          </a:p>
        </p:txBody>
      </p:sp>
      <p:grpSp>
        <p:nvGrpSpPr>
          <p:cNvPr id="33" name="Group 33"/>
          <p:cNvGrpSpPr/>
          <p:nvPr/>
        </p:nvGrpSpPr>
        <p:grpSpPr>
          <a:xfrm rot="5400000">
            <a:off x="6428414" y="7965633"/>
            <a:ext cx="400730" cy="467949"/>
            <a:chOff x="0" y="0"/>
            <a:chExt cx="534307" cy="623932"/>
          </a:xfrm>
        </p:grpSpPr>
        <p:sp>
          <p:nvSpPr>
            <p:cNvPr id="34" name="Freeform 34"/>
            <p:cNvSpPr/>
            <p:nvPr/>
          </p:nvSpPr>
          <p:spPr>
            <a:xfrm>
              <a:off x="0" y="0"/>
              <a:ext cx="534289" cy="623951"/>
            </a:xfrm>
            <a:custGeom>
              <a:avLst/>
              <a:gdLst/>
              <a:ahLst/>
              <a:cxnLst/>
              <a:rect l="l" t="t" r="r" b="b"/>
              <a:pathLst>
                <a:path w="534289" h="623951">
                  <a:moveTo>
                    <a:pt x="0" y="124841"/>
                  </a:moveTo>
                  <a:lnTo>
                    <a:pt x="267208" y="124841"/>
                  </a:lnTo>
                  <a:lnTo>
                    <a:pt x="267208" y="0"/>
                  </a:lnTo>
                  <a:lnTo>
                    <a:pt x="534289" y="311912"/>
                  </a:lnTo>
                  <a:lnTo>
                    <a:pt x="267208" y="623951"/>
                  </a:lnTo>
                  <a:lnTo>
                    <a:pt x="267208" y="499110"/>
                  </a:lnTo>
                  <a:lnTo>
                    <a:pt x="0" y="499110"/>
                  </a:lnTo>
                  <a:close/>
                </a:path>
              </a:pathLst>
            </a:custGeom>
            <a:solidFill>
              <a:srgbClr val="B4BBD6"/>
            </a:solidFill>
          </p:spPr>
        </p:sp>
      </p:grpSp>
      <p:grpSp>
        <p:nvGrpSpPr>
          <p:cNvPr id="35" name="Group 35"/>
          <p:cNvGrpSpPr/>
          <p:nvPr/>
        </p:nvGrpSpPr>
        <p:grpSpPr>
          <a:xfrm>
            <a:off x="4871070" y="8440176"/>
            <a:ext cx="3515394" cy="1120637"/>
            <a:chOff x="0" y="0"/>
            <a:chExt cx="4687191" cy="1494183"/>
          </a:xfrm>
        </p:grpSpPr>
        <p:sp>
          <p:nvSpPr>
            <p:cNvPr id="36" name="Freeform 36"/>
            <p:cNvSpPr/>
            <p:nvPr/>
          </p:nvSpPr>
          <p:spPr>
            <a:xfrm>
              <a:off x="28575" y="28575"/>
              <a:ext cx="4618863" cy="1424051"/>
            </a:xfrm>
            <a:custGeom>
              <a:avLst/>
              <a:gdLst/>
              <a:ahLst/>
              <a:cxnLst/>
              <a:rect l="l" t="t" r="r" b="b"/>
              <a:pathLst>
                <a:path w="4618863" h="1424051">
                  <a:moveTo>
                    <a:pt x="0" y="142367"/>
                  </a:moveTo>
                  <a:cubicBezTo>
                    <a:pt x="0" y="63754"/>
                    <a:pt x="65913" y="0"/>
                    <a:pt x="147193" y="0"/>
                  </a:cubicBezTo>
                  <a:lnTo>
                    <a:pt x="4471670" y="0"/>
                  </a:lnTo>
                  <a:cubicBezTo>
                    <a:pt x="4552950" y="0"/>
                    <a:pt x="4618863" y="63754"/>
                    <a:pt x="4618863" y="142367"/>
                  </a:cubicBezTo>
                  <a:lnTo>
                    <a:pt x="4618863" y="1281684"/>
                  </a:lnTo>
                  <a:cubicBezTo>
                    <a:pt x="4618863" y="1360297"/>
                    <a:pt x="4552950" y="1424051"/>
                    <a:pt x="4471670" y="1424051"/>
                  </a:cubicBezTo>
                  <a:lnTo>
                    <a:pt x="147193" y="1424051"/>
                  </a:lnTo>
                  <a:cubicBezTo>
                    <a:pt x="65913" y="1424051"/>
                    <a:pt x="0" y="1360297"/>
                    <a:pt x="0" y="1281684"/>
                  </a:cubicBezTo>
                  <a:close/>
                </a:path>
              </a:pathLst>
            </a:custGeom>
            <a:solidFill>
              <a:srgbClr val="6076B4"/>
            </a:solidFill>
          </p:spPr>
        </p:sp>
        <p:sp>
          <p:nvSpPr>
            <p:cNvPr id="37" name="Freeform 37"/>
            <p:cNvSpPr/>
            <p:nvPr/>
          </p:nvSpPr>
          <p:spPr>
            <a:xfrm>
              <a:off x="0" y="0"/>
              <a:ext cx="4676013" cy="1481201"/>
            </a:xfrm>
            <a:custGeom>
              <a:avLst/>
              <a:gdLst/>
              <a:ahLst/>
              <a:cxnLst/>
              <a:rect l="l" t="t" r="r" b="b"/>
              <a:pathLst>
                <a:path w="4676013" h="1481201">
                  <a:moveTo>
                    <a:pt x="0" y="170942"/>
                  </a:moveTo>
                  <a:cubicBezTo>
                    <a:pt x="0" y="75692"/>
                    <a:pt x="79629" y="0"/>
                    <a:pt x="175768" y="0"/>
                  </a:cubicBezTo>
                  <a:lnTo>
                    <a:pt x="4500245" y="0"/>
                  </a:lnTo>
                  <a:lnTo>
                    <a:pt x="4500245" y="28575"/>
                  </a:lnTo>
                  <a:lnTo>
                    <a:pt x="4500245" y="0"/>
                  </a:lnTo>
                  <a:cubicBezTo>
                    <a:pt x="4596384" y="0"/>
                    <a:pt x="4676013" y="75692"/>
                    <a:pt x="4676013" y="170942"/>
                  </a:cubicBezTo>
                  <a:lnTo>
                    <a:pt x="4647438" y="170942"/>
                  </a:lnTo>
                  <a:lnTo>
                    <a:pt x="4676013" y="170942"/>
                  </a:lnTo>
                  <a:lnTo>
                    <a:pt x="4676013" y="1310259"/>
                  </a:lnTo>
                  <a:lnTo>
                    <a:pt x="4647438" y="1310259"/>
                  </a:lnTo>
                  <a:lnTo>
                    <a:pt x="4676013" y="1310259"/>
                  </a:lnTo>
                  <a:cubicBezTo>
                    <a:pt x="4676013" y="1405636"/>
                    <a:pt x="4596384" y="1481201"/>
                    <a:pt x="4500245" y="1481201"/>
                  </a:cubicBezTo>
                  <a:lnTo>
                    <a:pt x="4500245" y="1452626"/>
                  </a:lnTo>
                  <a:lnTo>
                    <a:pt x="4500245" y="1481201"/>
                  </a:lnTo>
                  <a:lnTo>
                    <a:pt x="175768" y="1481201"/>
                  </a:lnTo>
                  <a:lnTo>
                    <a:pt x="175768" y="1452626"/>
                  </a:lnTo>
                  <a:lnTo>
                    <a:pt x="175768" y="1481201"/>
                  </a:lnTo>
                  <a:cubicBezTo>
                    <a:pt x="79629" y="1481201"/>
                    <a:pt x="0" y="1405636"/>
                    <a:pt x="0" y="1310259"/>
                  </a:cubicBezTo>
                  <a:lnTo>
                    <a:pt x="0" y="170942"/>
                  </a:lnTo>
                  <a:lnTo>
                    <a:pt x="28575" y="170942"/>
                  </a:lnTo>
                  <a:lnTo>
                    <a:pt x="0" y="170942"/>
                  </a:lnTo>
                  <a:moveTo>
                    <a:pt x="57150" y="170942"/>
                  </a:moveTo>
                  <a:lnTo>
                    <a:pt x="57150" y="1310259"/>
                  </a:lnTo>
                  <a:lnTo>
                    <a:pt x="28575" y="1310259"/>
                  </a:lnTo>
                  <a:lnTo>
                    <a:pt x="57150" y="1310259"/>
                  </a:lnTo>
                  <a:cubicBezTo>
                    <a:pt x="57150" y="1372235"/>
                    <a:pt x="109347" y="1424051"/>
                    <a:pt x="175768" y="1424051"/>
                  </a:cubicBezTo>
                  <a:lnTo>
                    <a:pt x="4500245" y="1424051"/>
                  </a:lnTo>
                  <a:cubicBezTo>
                    <a:pt x="4566666" y="1424051"/>
                    <a:pt x="4618863" y="1372235"/>
                    <a:pt x="4618863" y="1310259"/>
                  </a:cubicBezTo>
                  <a:lnTo>
                    <a:pt x="4618863" y="170942"/>
                  </a:lnTo>
                  <a:cubicBezTo>
                    <a:pt x="4618863" y="108966"/>
                    <a:pt x="4566666" y="57150"/>
                    <a:pt x="4500245" y="57150"/>
                  </a:cubicBezTo>
                  <a:lnTo>
                    <a:pt x="175768" y="57150"/>
                  </a:lnTo>
                  <a:lnTo>
                    <a:pt x="175768" y="28575"/>
                  </a:lnTo>
                  <a:lnTo>
                    <a:pt x="175768" y="57150"/>
                  </a:lnTo>
                  <a:cubicBezTo>
                    <a:pt x="109347" y="57150"/>
                    <a:pt x="57150" y="108966"/>
                    <a:pt x="57150" y="170942"/>
                  </a:cubicBezTo>
                  <a:close/>
                </a:path>
              </a:pathLst>
            </a:custGeom>
            <a:solidFill>
              <a:srgbClr val="FFFFFF"/>
            </a:solidFill>
          </p:spPr>
        </p:sp>
      </p:grpSp>
      <p:sp>
        <p:nvSpPr>
          <p:cNvPr id="38" name="TextBox 38"/>
          <p:cNvSpPr txBox="1"/>
          <p:nvPr/>
        </p:nvSpPr>
        <p:spPr>
          <a:xfrm>
            <a:off x="4980426" y="8579641"/>
            <a:ext cx="3296860" cy="869912"/>
          </a:xfrm>
          <a:prstGeom prst="rect">
            <a:avLst/>
          </a:prstGeom>
        </p:spPr>
        <p:txBody>
          <a:bodyPr lIns="0" tIns="0" rIns="0" bIns="0" rtlCol="0" anchor="t">
            <a:spAutoFit/>
          </a:bodyPr>
          <a:lstStyle/>
          <a:p>
            <a:pPr algn="ctr">
              <a:lnSpc>
                <a:spcPts val="2268"/>
              </a:lnSpc>
            </a:pPr>
            <a:r>
              <a:rPr lang="en-US" sz="2100" spc="-45">
                <a:solidFill>
                  <a:srgbClr val="FFFFFF"/>
                </a:solidFill>
                <a:latin typeface="Montserrat"/>
              </a:rPr>
              <a:t>Test Closure Activities</a:t>
            </a:r>
          </a:p>
        </p:txBody>
      </p:sp>
      <p:sp>
        <p:nvSpPr>
          <p:cNvPr id="39" name="TextBox 39"/>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What is Software Testing</a:t>
            </a:r>
          </a:p>
        </p:txBody>
      </p:sp>
      <p:grpSp>
        <p:nvGrpSpPr>
          <p:cNvPr id="40" name="Group 40"/>
          <p:cNvGrpSpPr/>
          <p:nvPr/>
        </p:nvGrpSpPr>
        <p:grpSpPr>
          <a:xfrm>
            <a:off x="4847340" y="604402"/>
            <a:ext cx="3502322" cy="945493"/>
            <a:chOff x="0" y="0"/>
            <a:chExt cx="4669762" cy="1260658"/>
          </a:xfrm>
        </p:grpSpPr>
        <p:sp>
          <p:nvSpPr>
            <p:cNvPr id="41" name="Freeform 41"/>
            <p:cNvSpPr/>
            <p:nvPr/>
          </p:nvSpPr>
          <p:spPr>
            <a:xfrm>
              <a:off x="25400" y="25400"/>
              <a:ext cx="4618863" cy="1209929"/>
            </a:xfrm>
            <a:custGeom>
              <a:avLst/>
              <a:gdLst/>
              <a:ahLst/>
              <a:cxnLst/>
              <a:rect l="l" t="t" r="r" b="b"/>
              <a:pathLst>
                <a:path w="4618863" h="1209929">
                  <a:moveTo>
                    <a:pt x="0" y="201676"/>
                  </a:moveTo>
                  <a:cubicBezTo>
                    <a:pt x="0" y="90297"/>
                    <a:pt x="93091" y="0"/>
                    <a:pt x="207772" y="0"/>
                  </a:cubicBezTo>
                  <a:lnTo>
                    <a:pt x="4411091" y="0"/>
                  </a:lnTo>
                  <a:cubicBezTo>
                    <a:pt x="4525899" y="0"/>
                    <a:pt x="4618863" y="90297"/>
                    <a:pt x="4618863" y="201676"/>
                  </a:cubicBezTo>
                  <a:lnTo>
                    <a:pt x="4618863" y="1008253"/>
                  </a:lnTo>
                  <a:cubicBezTo>
                    <a:pt x="4618863" y="1119632"/>
                    <a:pt x="4525772" y="1209929"/>
                    <a:pt x="4411091" y="1209929"/>
                  </a:cubicBezTo>
                  <a:lnTo>
                    <a:pt x="207772" y="1209929"/>
                  </a:lnTo>
                  <a:cubicBezTo>
                    <a:pt x="93091" y="1209802"/>
                    <a:pt x="0" y="1119632"/>
                    <a:pt x="0" y="1008253"/>
                  </a:cubicBezTo>
                  <a:close/>
                </a:path>
              </a:pathLst>
            </a:custGeom>
            <a:solidFill>
              <a:srgbClr val="6076B4"/>
            </a:solidFill>
          </p:spPr>
        </p:sp>
        <p:sp>
          <p:nvSpPr>
            <p:cNvPr id="42" name="Freeform 42"/>
            <p:cNvSpPr/>
            <p:nvPr/>
          </p:nvSpPr>
          <p:spPr>
            <a:xfrm>
              <a:off x="0" y="0"/>
              <a:ext cx="4669663" cy="1260729"/>
            </a:xfrm>
            <a:custGeom>
              <a:avLst/>
              <a:gdLst/>
              <a:ahLst/>
              <a:cxnLst/>
              <a:rect l="l" t="t" r="r" b="b"/>
              <a:pathLst>
                <a:path w="4669663" h="1260729">
                  <a:moveTo>
                    <a:pt x="0" y="227076"/>
                  </a:moveTo>
                  <a:cubicBezTo>
                    <a:pt x="0" y="100965"/>
                    <a:pt x="105156" y="0"/>
                    <a:pt x="233172" y="0"/>
                  </a:cubicBezTo>
                  <a:lnTo>
                    <a:pt x="4436491" y="0"/>
                  </a:lnTo>
                  <a:lnTo>
                    <a:pt x="4436491" y="25400"/>
                  </a:lnTo>
                  <a:lnTo>
                    <a:pt x="4436491" y="0"/>
                  </a:lnTo>
                  <a:cubicBezTo>
                    <a:pt x="4564634" y="0"/>
                    <a:pt x="4669663" y="100965"/>
                    <a:pt x="4669663" y="227076"/>
                  </a:cubicBezTo>
                  <a:lnTo>
                    <a:pt x="4644263" y="227076"/>
                  </a:lnTo>
                  <a:lnTo>
                    <a:pt x="4669663" y="227076"/>
                  </a:lnTo>
                  <a:lnTo>
                    <a:pt x="4669663" y="1033653"/>
                  </a:lnTo>
                  <a:lnTo>
                    <a:pt x="4644263" y="1033653"/>
                  </a:lnTo>
                  <a:lnTo>
                    <a:pt x="4669663" y="1033653"/>
                  </a:lnTo>
                  <a:cubicBezTo>
                    <a:pt x="4669663" y="1159764"/>
                    <a:pt x="4564507" y="1260729"/>
                    <a:pt x="4436491" y="1260729"/>
                  </a:cubicBezTo>
                  <a:lnTo>
                    <a:pt x="4436491" y="1235329"/>
                  </a:lnTo>
                  <a:lnTo>
                    <a:pt x="4436491" y="1260729"/>
                  </a:lnTo>
                  <a:lnTo>
                    <a:pt x="233172" y="1260729"/>
                  </a:lnTo>
                  <a:lnTo>
                    <a:pt x="233172" y="1235329"/>
                  </a:lnTo>
                  <a:lnTo>
                    <a:pt x="233172" y="1260729"/>
                  </a:lnTo>
                  <a:cubicBezTo>
                    <a:pt x="105156" y="1260602"/>
                    <a:pt x="0" y="1159764"/>
                    <a:pt x="0" y="1033653"/>
                  </a:cubicBezTo>
                  <a:lnTo>
                    <a:pt x="0" y="227076"/>
                  </a:lnTo>
                  <a:lnTo>
                    <a:pt x="25400" y="227076"/>
                  </a:lnTo>
                  <a:lnTo>
                    <a:pt x="0" y="227076"/>
                  </a:lnTo>
                  <a:moveTo>
                    <a:pt x="50800" y="227076"/>
                  </a:moveTo>
                  <a:lnTo>
                    <a:pt x="50800" y="1033653"/>
                  </a:lnTo>
                  <a:lnTo>
                    <a:pt x="25400" y="1033653"/>
                  </a:lnTo>
                  <a:lnTo>
                    <a:pt x="50800" y="1033653"/>
                  </a:lnTo>
                  <a:cubicBezTo>
                    <a:pt x="50800" y="1130300"/>
                    <a:pt x="131699" y="1209929"/>
                    <a:pt x="233172" y="1209929"/>
                  </a:cubicBezTo>
                  <a:lnTo>
                    <a:pt x="4436491" y="1209929"/>
                  </a:lnTo>
                  <a:cubicBezTo>
                    <a:pt x="4537964" y="1209929"/>
                    <a:pt x="4618863" y="1130300"/>
                    <a:pt x="4618863" y="1033653"/>
                  </a:cubicBezTo>
                  <a:lnTo>
                    <a:pt x="4618863" y="227076"/>
                  </a:lnTo>
                  <a:cubicBezTo>
                    <a:pt x="4618990" y="130429"/>
                    <a:pt x="4537964" y="50800"/>
                    <a:pt x="4436491" y="50800"/>
                  </a:cubicBezTo>
                  <a:lnTo>
                    <a:pt x="233172" y="50800"/>
                  </a:lnTo>
                  <a:lnTo>
                    <a:pt x="233172" y="25400"/>
                  </a:lnTo>
                  <a:lnTo>
                    <a:pt x="233172" y="50800"/>
                  </a:lnTo>
                  <a:cubicBezTo>
                    <a:pt x="131699" y="50800"/>
                    <a:pt x="50800" y="130429"/>
                    <a:pt x="50800" y="227076"/>
                  </a:cubicBezTo>
                  <a:close/>
                </a:path>
              </a:pathLst>
            </a:custGeom>
            <a:solidFill>
              <a:srgbClr val="FFFFFF"/>
            </a:solidFill>
          </p:spPr>
        </p:sp>
        <p:sp>
          <p:nvSpPr>
            <p:cNvPr id="43" name="TextBox 43"/>
            <p:cNvSpPr txBox="1"/>
            <p:nvPr/>
          </p:nvSpPr>
          <p:spPr>
            <a:xfrm>
              <a:off x="0" y="-47625"/>
              <a:ext cx="4669762" cy="1308283"/>
            </a:xfrm>
            <a:prstGeom prst="rect">
              <a:avLst/>
            </a:prstGeom>
          </p:spPr>
          <p:txBody>
            <a:bodyPr lIns="50800" tIns="50800" rIns="50800" bIns="50800" rtlCol="0" anchor="ctr"/>
            <a:lstStyle/>
            <a:p>
              <a:pPr algn="ctr">
                <a:lnSpc>
                  <a:spcPts val="2879"/>
                </a:lnSpc>
              </a:pPr>
              <a:r>
                <a:rPr lang="en-US" sz="2400">
                  <a:solidFill>
                    <a:srgbClr val="F2F2F2"/>
                  </a:solidFill>
                  <a:latin typeface="Times New Roman"/>
                </a:rPr>
                <a:t>Requirement Analysis</a:t>
              </a:r>
            </a:p>
          </p:txBody>
        </p:sp>
      </p:grpSp>
      <p:grpSp>
        <p:nvGrpSpPr>
          <p:cNvPr id="44" name="Group 44"/>
          <p:cNvGrpSpPr/>
          <p:nvPr/>
        </p:nvGrpSpPr>
        <p:grpSpPr>
          <a:xfrm>
            <a:off x="6394804" y="1613859"/>
            <a:ext cx="467951" cy="356181"/>
            <a:chOff x="0" y="0"/>
            <a:chExt cx="623934" cy="474908"/>
          </a:xfrm>
        </p:grpSpPr>
        <p:sp>
          <p:nvSpPr>
            <p:cNvPr id="45" name="Freeform 45"/>
            <p:cNvSpPr/>
            <p:nvPr/>
          </p:nvSpPr>
          <p:spPr>
            <a:xfrm>
              <a:off x="0" y="0"/>
              <a:ext cx="623951" cy="474853"/>
            </a:xfrm>
            <a:custGeom>
              <a:avLst/>
              <a:gdLst/>
              <a:ahLst/>
              <a:cxnLst/>
              <a:rect l="l" t="t" r="r" b="b"/>
              <a:pathLst>
                <a:path w="623951" h="474853">
                  <a:moveTo>
                    <a:pt x="0" y="237490"/>
                  </a:moveTo>
                  <a:lnTo>
                    <a:pt x="155956" y="237490"/>
                  </a:lnTo>
                  <a:lnTo>
                    <a:pt x="155956" y="0"/>
                  </a:lnTo>
                  <a:lnTo>
                    <a:pt x="467995" y="0"/>
                  </a:lnTo>
                  <a:lnTo>
                    <a:pt x="467995" y="237490"/>
                  </a:lnTo>
                  <a:lnTo>
                    <a:pt x="623951" y="237490"/>
                  </a:lnTo>
                  <a:lnTo>
                    <a:pt x="311912" y="474853"/>
                  </a:lnTo>
                  <a:close/>
                </a:path>
              </a:pathLst>
            </a:custGeom>
            <a:solidFill>
              <a:srgbClr val="B4BBD6"/>
            </a:solidFill>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4" y="0"/>
            <a:ext cx="849150" cy="10287000"/>
            <a:chOff x="0" y="0"/>
            <a:chExt cx="1132200" cy="13716000"/>
          </a:xfrm>
        </p:grpSpPr>
        <p:sp>
          <p:nvSpPr>
            <p:cNvPr id="3" name="Freeform 3"/>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4" name="AutoShape 4"/>
          <p:cNvSpPr/>
          <p:nvPr/>
        </p:nvSpPr>
        <p:spPr>
          <a:xfrm>
            <a:off x="1588770" y="2548890"/>
            <a:ext cx="15144750" cy="11515"/>
          </a:xfrm>
          <a:prstGeom prst="line">
            <a:avLst/>
          </a:prstGeom>
          <a:ln w="57150" cap="rnd">
            <a:solidFill>
              <a:srgbClr val="0097E6"/>
            </a:solidFill>
            <a:prstDash val="solid"/>
            <a:headEnd type="none" w="sm" len="sm"/>
            <a:tailEnd type="none" w="sm" len="sm"/>
          </a:ln>
        </p:spPr>
      </p:sp>
      <p:sp>
        <p:nvSpPr>
          <p:cNvPr id="5" name="TextBox 5"/>
          <p:cNvSpPr txBox="1"/>
          <p:nvPr/>
        </p:nvSpPr>
        <p:spPr>
          <a:xfrm>
            <a:off x="1737345" y="1790022"/>
            <a:ext cx="1490475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Testing, Quality Control and Quality Assurance</a:t>
            </a:r>
          </a:p>
        </p:txBody>
      </p:sp>
      <p:sp>
        <p:nvSpPr>
          <p:cNvPr id="6" name="TextBox 6"/>
          <p:cNvSpPr txBox="1"/>
          <p:nvPr/>
        </p:nvSpPr>
        <p:spPr>
          <a:xfrm>
            <a:off x="1645920" y="2795251"/>
            <a:ext cx="15087600" cy="5962600"/>
          </a:xfrm>
          <a:prstGeom prst="rect">
            <a:avLst/>
          </a:prstGeom>
        </p:spPr>
        <p:txBody>
          <a:bodyPr lIns="0" tIns="0" rIns="0" bIns="0" rtlCol="0" anchor="t">
            <a:spAutoFit/>
          </a:bodyPr>
          <a:lstStyle/>
          <a:p>
            <a:pPr algn="l">
              <a:lnSpc>
                <a:spcPts val="2268"/>
              </a:lnSpc>
            </a:pPr>
            <a:endParaRPr dirty="0"/>
          </a:p>
          <a:p>
            <a:pPr marL="790385" lvl="2" indent="-263462" algn="l">
              <a:lnSpc>
                <a:spcPts val="2916"/>
              </a:lnSpc>
              <a:buFont typeface="Arial"/>
              <a:buChar char="⚬"/>
            </a:pPr>
            <a:r>
              <a:rPr lang="en-US" sz="2700" dirty="0">
                <a:solidFill>
                  <a:srgbClr val="333333"/>
                </a:solidFill>
                <a:latin typeface="Arial"/>
              </a:rPr>
              <a:t>Testing</a:t>
            </a:r>
          </a:p>
          <a:p>
            <a:pPr marL="956121" lvl="3" indent="-239030" algn="l">
              <a:lnSpc>
                <a:spcPts val="2268"/>
              </a:lnSpc>
              <a:buFont typeface="Arial"/>
              <a:buChar char="￭"/>
            </a:pPr>
            <a:r>
              <a:rPr lang="en-US" sz="2100" dirty="0">
                <a:solidFill>
                  <a:srgbClr val="333333"/>
                </a:solidFill>
                <a:latin typeface="Arial"/>
              </a:rPr>
              <a:t>Attempts to find bugs</a:t>
            </a:r>
          </a:p>
          <a:p>
            <a:pPr marL="790385" lvl="2" indent="-263462" algn="l">
              <a:lnSpc>
                <a:spcPts val="2916"/>
              </a:lnSpc>
              <a:buFont typeface="Arial"/>
              <a:buChar char="⚬"/>
            </a:pPr>
            <a:r>
              <a:rPr lang="en-US" sz="2700" dirty="0">
                <a:solidFill>
                  <a:srgbClr val="333333"/>
                </a:solidFill>
                <a:latin typeface="Arial"/>
              </a:rPr>
              <a:t>Quality Control</a:t>
            </a:r>
          </a:p>
          <a:p>
            <a:pPr marL="956121" lvl="3" indent="-239030" algn="l">
              <a:lnSpc>
                <a:spcPts val="2268"/>
              </a:lnSpc>
              <a:buFont typeface="Arial"/>
              <a:buChar char="￭"/>
            </a:pPr>
            <a:r>
              <a:rPr lang="en-US" sz="2100" dirty="0">
                <a:solidFill>
                  <a:srgbClr val="333333"/>
                </a:solidFill>
                <a:latin typeface="Arial"/>
              </a:rPr>
              <a:t>Attempts to built software systems and test it thoroughly</a:t>
            </a:r>
          </a:p>
          <a:p>
            <a:pPr marL="790385" lvl="2" indent="-263462" algn="l">
              <a:lnSpc>
                <a:spcPts val="2916"/>
              </a:lnSpc>
              <a:buFont typeface="Arial"/>
              <a:buChar char="⚬"/>
            </a:pPr>
            <a:r>
              <a:rPr lang="en-US" sz="2700" dirty="0">
                <a:solidFill>
                  <a:srgbClr val="333333"/>
                </a:solidFill>
                <a:latin typeface="Arial"/>
              </a:rPr>
              <a:t>Quality Assurance</a:t>
            </a:r>
          </a:p>
          <a:p>
            <a:pPr marL="956121" lvl="3" indent="-239030" algn="l">
              <a:lnSpc>
                <a:spcPts val="2268"/>
              </a:lnSpc>
              <a:buFont typeface="Arial"/>
              <a:buChar char="￭"/>
            </a:pPr>
            <a:r>
              <a:rPr lang="en-US" sz="2100" dirty="0">
                <a:solidFill>
                  <a:srgbClr val="333333"/>
                </a:solidFill>
                <a:latin typeface="Arial"/>
              </a:rPr>
              <a:t>Enforce standards and techniques to improve process and prevent faults </a:t>
            </a:r>
          </a:p>
          <a:p>
            <a:pPr marL="956121" lvl="3" indent="-239030" algn="l">
              <a:lnSpc>
                <a:spcPts val="2268"/>
              </a:lnSpc>
              <a:buFont typeface="Arial"/>
              <a:buChar char="￭"/>
            </a:pPr>
            <a:r>
              <a:rPr lang="en-US" sz="2100" dirty="0">
                <a:solidFill>
                  <a:srgbClr val="333333"/>
                </a:solidFill>
                <a:latin typeface="Arial"/>
              </a:rPr>
              <a:t>Monitors and guides throughout the SDLC to improve  software engineering practices</a:t>
            </a:r>
          </a:p>
        </p:txBody>
      </p:sp>
      <p:sp>
        <p:nvSpPr>
          <p:cNvPr id="7" name="TextBox 7"/>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8" name="TextBox 8"/>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14</a:t>
            </a:r>
          </a:p>
        </p:txBody>
      </p:sp>
      <p:sp>
        <p:nvSpPr>
          <p:cNvPr id="9" name="TextBox 9"/>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Common Terminologies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4" y="0"/>
            <a:ext cx="849150" cy="10287000"/>
            <a:chOff x="0" y="0"/>
            <a:chExt cx="1132200" cy="13716000"/>
          </a:xfrm>
        </p:grpSpPr>
        <p:sp>
          <p:nvSpPr>
            <p:cNvPr id="3" name="Freeform 3"/>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4" name="AutoShape 4"/>
          <p:cNvSpPr/>
          <p:nvPr/>
        </p:nvSpPr>
        <p:spPr>
          <a:xfrm>
            <a:off x="1588770" y="2548890"/>
            <a:ext cx="15350505" cy="11514"/>
          </a:xfrm>
          <a:prstGeom prst="line">
            <a:avLst/>
          </a:prstGeom>
          <a:ln w="57150" cap="rnd">
            <a:solidFill>
              <a:srgbClr val="0097E6"/>
            </a:solidFill>
            <a:prstDash val="solid"/>
            <a:headEnd type="none" w="sm" len="sm"/>
            <a:tailEnd type="none" w="sm" len="sm"/>
          </a:ln>
        </p:spPr>
      </p:sp>
      <p:sp>
        <p:nvSpPr>
          <p:cNvPr id="5" name="TextBox 5"/>
          <p:cNvSpPr txBox="1"/>
          <p:nvPr/>
        </p:nvSpPr>
        <p:spPr>
          <a:xfrm>
            <a:off x="1737345" y="1790022"/>
            <a:ext cx="1490475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Verification and Validation</a:t>
            </a:r>
          </a:p>
        </p:txBody>
      </p:sp>
      <p:sp>
        <p:nvSpPr>
          <p:cNvPr id="6" name="TextBox 6"/>
          <p:cNvSpPr txBox="1"/>
          <p:nvPr/>
        </p:nvSpPr>
        <p:spPr>
          <a:xfrm>
            <a:off x="1645914" y="2795238"/>
            <a:ext cx="4544100" cy="5962600"/>
          </a:xfrm>
          <a:prstGeom prst="rect">
            <a:avLst/>
          </a:prstGeom>
        </p:spPr>
        <p:txBody>
          <a:bodyPr lIns="0" tIns="0" rIns="0" bIns="0" rtlCol="0" anchor="t">
            <a:spAutoFit/>
          </a:bodyPr>
          <a:lstStyle/>
          <a:p>
            <a:pPr algn="l">
              <a:lnSpc>
                <a:spcPts val="2268"/>
              </a:lnSpc>
            </a:pPr>
            <a:endParaRPr dirty="0"/>
          </a:p>
          <a:p>
            <a:pPr marL="790385" lvl="2" indent="-263462" algn="l">
              <a:lnSpc>
                <a:spcPts val="2916"/>
              </a:lnSpc>
              <a:buFont typeface="Arial"/>
              <a:buChar char="⚬"/>
            </a:pPr>
            <a:r>
              <a:rPr lang="en-US" sz="2700" dirty="0">
                <a:solidFill>
                  <a:srgbClr val="333333"/>
                </a:solidFill>
                <a:latin typeface="Arial"/>
              </a:rPr>
              <a:t>Verification</a:t>
            </a:r>
          </a:p>
          <a:p>
            <a:pPr marL="956121" lvl="3" indent="-239030" algn="l">
              <a:lnSpc>
                <a:spcPts val="2268"/>
              </a:lnSpc>
              <a:buFont typeface="Arial"/>
              <a:buChar char="￭"/>
            </a:pPr>
            <a:r>
              <a:rPr lang="en-US" sz="2100" dirty="0">
                <a:solidFill>
                  <a:srgbClr val="333333"/>
                </a:solidFill>
                <a:latin typeface="Arial"/>
              </a:rPr>
              <a:t>Confirmation by examination and through provision of objective evidence that specified requirements for each phase of SDLC have been fulfilled</a:t>
            </a:r>
          </a:p>
          <a:p>
            <a:pPr marL="790385" lvl="2" indent="-263462" algn="l">
              <a:lnSpc>
                <a:spcPts val="2916"/>
              </a:lnSpc>
              <a:buFont typeface="Arial"/>
              <a:buChar char="⚬"/>
            </a:pPr>
            <a:r>
              <a:rPr lang="en-US" sz="2700" dirty="0">
                <a:solidFill>
                  <a:srgbClr val="333333"/>
                </a:solidFill>
                <a:latin typeface="Arial"/>
              </a:rPr>
              <a:t>Validation</a:t>
            </a:r>
          </a:p>
          <a:p>
            <a:pPr marL="956121" lvl="3" indent="-239030" algn="l">
              <a:lnSpc>
                <a:spcPts val="2268"/>
              </a:lnSpc>
              <a:buFont typeface="Arial"/>
              <a:buChar char="￭"/>
            </a:pPr>
            <a:r>
              <a:rPr lang="en-US" sz="2100" dirty="0">
                <a:solidFill>
                  <a:srgbClr val="333333"/>
                </a:solidFill>
                <a:latin typeface="Arial"/>
              </a:rPr>
              <a:t>Confirmation by examination and through provision of objective evidence that the requirements for a specific intended use or application have been fulfilled.</a:t>
            </a:r>
          </a:p>
        </p:txBody>
      </p:sp>
      <p:sp>
        <p:nvSpPr>
          <p:cNvPr id="7" name="TextBox 7"/>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8" name="TextBox 8"/>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15</a:t>
            </a:r>
          </a:p>
        </p:txBody>
      </p:sp>
      <p:sp>
        <p:nvSpPr>
          <p:cNvPr id="9" name="Freeform 9"/>
          <p:cNvSpPr/>
          <p:nvPr/>
        </p:nvSpPr>
        <p:spPr>
          <a:xfrm>
            <a:off x="6295534" y="3720372"/>
            <a:ext cx="11455313" cy="4699875"/>
          </a:xfrm>
          <a:custGeom>
            <a:avLst/>
            <a:gdLst/>
            <a:ahLst/>
            <a:cxnLst/>
            <a:rect l="l" t="t" r="r" b="b"/>
            <a:pathLst>
              <a:path w="11455313" h="4699875">
                <a:moveTo>
                  <a:pt x="0" y="0"/>
                </a:moveTo>
                <a:lnTo>
                  <a:pt x="11455313" y="0"/>
                </a:lnTo>
                <a:lnTo>
                  <a:pt x="11455313" y="4699875"/>
                </a:lnTo>
                <a:lnTo>
                  <a:pt x="0" y="4699875"/>
                </a:lnTo>
                <a:lnTo>
                  <a:pt x="0" y="0"/>
                </a:lnTo>
                <a:close/>
              </a:path>
            </a:pathLst>
          </a:custGeom>
          <a:blipFill>
            <a:blip r:embed="rId2"/>
            <a:stretch>
              <a:fillRect r="-14"/>
            </a:stretch>
          </a:blipFill>
        </p:spPr>
      </p:sp>
      <p:sp>
        <p:nvSpPr>
          <p:cNvPr id="10" name="TextBox 10"/>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Common Terminologies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4" y="0"/>
            <a:ext cx="849150" cy="10287000"/>
            <a:chOff x="0" y="0"/>
            <a:chExt cx="1132200" cy="13716000"/>
          </a:xfrm>
        </p:grpSpPr>
        <p:sp>
          <p:nvSpPr>
            <p:cNvPr id="3" name="Freeform 3"/>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4" name="AutoShape 4"/>
          <p:cNvSpPr/>
          <p:nvPr/>
        </p:nvSpPr>
        <p:spPr>
          <a:xfrm>
            <a:off x="1588770" y="2548890"/>
            <a:ext cx="15144750" cy="11515"/>
          </a:xfrm>
          <a:prstGeom prst="line">
            <a:avLst/>
          </a:prstGeom>
          <a:ln w="57150" cap="rnd">
            <a:solidFill>
              <a:srgbClr val="0097E6"/>
            </a:solidFill>
            <a:prstDash val="solid"/>
            <a:headEnd type="none" w="sm" len="sm"/>
            <a:tailEnd type="none" w="sm" len="sm"/>
          </a:ln>
        </p:spPr>
      </p:sp>
      <p:sp>
        <p:nvSpPr>
          <p:cNvPr id="5" name="TextBox 5"/>
          <p:cNvSpPr txBox="1"/>
          <p:nvPr/>
        </p:nvSpPr>
        <p:spPr>
          <a:xfrm>
            <a:off x="1737345" y="1790022"/>
            <a:ext cx="1490475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Static and Dynamic Testing</a:t>
            </a:r>
          </a:p>
        </p:txBody>
      </p:sp>
      <p:sp>
        <p:nvSpPr>
          <p:cNvPr id="6" name="TextBox 6"/>
          <p:cNvSpPr txBox="1"/>
          <p:nvPr/>
        </p:nvSpPr>
        <p:spPr>
          <a:xfrm>
            <a:off x="1645920" y="2795251"/>
            <a:ext cx="15087600" cy="5962600"/>
          </a:xfrm>
          <a:prstGeom prst="rect">
            <a:avLst/>
          </a:prstGeom>
        </p:spPr>
        <p:txBody>
          <a:bodyPr lIns="0" tIns="0" rIns="0" bIns="0" rtlCol="0" anchor="t">
            <a:spAutoFit/>
          </a:bodyPr>
          <a:lstStyle/>
          <a:p>
            <a:pPr algn="l">
              <a:lnSpc>
                <a:spcPts val="2268"/>
              </a:lnSpc>
            </a:pPr>
            <a:endParaRPr dirty="0"/>
          </a:p>
          <a:p>
            <a:pPr marL="790385" lvl="2" indent="-263462" algn="l">
              <a:lnSpc>
                <a:spcPts val="2916"/>
              </a:lnSpc>
              <a:buFont typeface="Arial"/>
              <a:buChar char="⚬"/>
            </a:pPr>
            <a:r>
              <a:rPr lang="en-US" sz="2700" dirty="0">
                <a:solidFill>
                  <a:srgbClr val="333333"/>
                </a:solidFill>
                <a:latin typeface="Arial"/>
              </a:rPr>
              <a:t>Static Testing</a:t>
            </a:r>
          </a:p>
          <a:p>
            <a:pPr marL="956121" lvl="3" indent="-239030" algn="l">
              <a:lnSpc>
                <a:spcPts val="2268"/>
              </a:lnSpc>
              <a:buFont typeface="Arial"/>
              <a:buChar char="￭"/>
            </a:pPr>
            <a:r>
              <a:rPr lang="en-US" sz="2100" dirty="0">
                <a:solidFill>
                  <a:srgbClr val="333333"/>
                </a:solidFill>
                <a:latin typeface="Arial"/>
              </a:rPr>
              <a:t>Testing of a software development artifact, e.g., requirements, design or code, without execution of these artifacts, e.g., reviews or static analysis</a:t>
            </a:r>
          </a:p>
          <a:p>
            <a:pPr marL="790385" lvl="2" indent="-263462" algn="l">
              <a:lnSpc>
                <a:spcPts val="2916"/>
              </a:lnSpc>
              <a:buFont typeface="Arial"/>
              <a:buChar char="⚬"/>
            </a:pPr>
            <a:r>
              <a:rPr lang="en-US" sz="2700" dirty="0">
                <a:solidFill>
                  <a:srgbClr val="333333"/>
                </a:solidFill>
                <a:latin typeface="Arial"/>
              </a:rPr>
              <a:t>Dynamic Testing</a:t>
            </a:r>
          </a:p>
          <a:p>
            <a:pPr marL="956121" lvl="3" indent="-239030" algn="l">
              <a:lnSpc>
                <a:spcPts val="2268"/>
              </a:lnSpc>
              <a:buFont typeface="Arial"/>
              <a:buChar char="￭"/>
            </a:pPr>
            <a:r>
              <a:rPr lang="en-US" sz="2100" dirty="0">
                <a:solidFill>
                  <a:srgbClr val="333333"/>
                </a:solidFill>
                <a:latin typeface="Arial"/>
              </a:rPr>
              <a:t>Testing that involves the execution of the software of a component or system.</a:t>
            </a:r>
          </a:p>
          <a:p>
            <a:pPr marL="956121" lvl="3" indent="-239030" algn="l">
              <a:lnSpc>
                <a:spcPts val="2268"/>
              </a:lnSpc>
            </a:pPr>
            <a:endParaRPr lang="en-US" sz="2100" dirty="0">
              <a:solidFill>
                <a:srgbClr val="333333"/>
              </a:solidFill>
              <a:latin typeface="Arial"/>
            </a:endParaRPr>
          </a:p>
        </p:txBody>
      </p:sp>
      <p:sp>
        <p:nvSpPr>
          <p:cNvPr id="7" name="TextBox 7"/>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8" name="TextBox 8"/>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16</a:t>
            </a:r>
          </a:p>
        </p:txBody>
      </p:sp>
      <p:sp>
        <p:nvSpPr>
          <p:cNvPr id="9" name="TextBox 9"/>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Common Terminologies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737345" y="2495530"/>
            <a:ext cx="14904750" cy="5276800"/>
          </a:xfrm>
          <a:prstGeom prst="rect">
            <a:avLst/>
          </a:prstGeom>
        </p:spPr>
        <p:txBody>
          <a:bodyPr lIns="0" tIns="0" rIns="0" bIns="0" rtlCol="0" anchor="t">
            <a:spAutoFit/>
          </a:bodyPr>
          <a:lstStyle/>
          <a:p>
            <a:pPr algn="l">
              <a:lnSpc>
                <a:spcPts val="9180"/>
              </a:lnSpc>
            </a:pPr>
            <a:r>
              <a:rPr lang="en-US" sz="9000">
                <a:solidFill>
                  <a:srgbClr val="FFFFFF"/>
                </a:solidFill>
                <a:latin typeface="Arial"/>
              </a:rPr>
              <a:t>Who are Software Tester</a:t>
            </a:r>
          </a:p>
        </p:txBody>
      </p:sp>
      <p:sp>
        <p:nvSpPr>
          <p:cNvPr id="4" name="TextBox 4"/>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FFFFFF"/>
                </a:solidFill>
                <a:latin typeface="Arial"/>
              </a:rPr>
              <a:t>SQA</a:t>
            </a:r>
          </a:p>
        </p:txBody>
      </p:sp>
      <p:sp>
        <p:nvSpPr>
          <p:cNvPr id="5" name="TextBox 5"/>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FFFFFF"/>
                </a:solidFill>
                <a:latin typeface="Arial"/>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6900862"/>
            <a:ext cx="18283238" cy="3386138"/>
            <a:chOff x="0" y="0"/>
            <a:chExt cx="24377650" cy="4514850"/>
          </a:xfrm>
        </p:grpSpPr>
        <p:sp>
          <p:nvSpPr>
            <p:cNvPr id="3" name="Freeform 3"/>
            <p:cNvSpPr/>
            <p:nvPr/>
          </p:nvSpPr>
          <p:spPr>
            <a:xfrm>
              <a:off x="0" y="0"/>
              <a:ext cx="24377650" cy="4514850"/>
            </a:xfrm>
            <a:custGeom>
              <a:avLst/>
              <a:gdLst/>
              <a:ahLst/>
              <a:cxnLst/>
              <a:rect l="l" t="t" r="r" b="b"/>
              <a:pathLst>
                <a:path w="24377650" h="4514850">
                  <a:moveTo>
                    <a:pt x="0" y="0"/>
                  </a:moveTo>
                  <a:lnTo>
                    <a:pt x="24377650" y="0"/>
                  </a:lnTo>
                  <a:lnTo>
                    <a:pt x="24377650" y="4514850"/>
                  </a:lnTo>
                  <a:lnTo>
                    <a:pt x="0" y="4514850"/>
                  </a:lnTo>
                  <a:close/>
                </a:path>
              </a:pathLst>
            </a:custGeom>
            <a:solidFill>
              <a:srgbClr val="F2F2F2"/>
            </a:solidFill>
          </p:spPr>
        </p:sp>
      </p:grpSp>
      <p:sp>
        <p:nvSpPr>
          <p:cNvPr id="4" name="AutoShape 4"/>
          <p:cNvSpPr/>
          <p:nvPr/>
        </p:nvSpPr>
        <p:spPr>
          <a:xfrm>
            <a:off x="1324260" y="8052994"/>
            <a:ext cx="13927401" cy="95652"/>
          </a:xfrm>
          <a:prstGeom prst="line">
            <a:avLst/>
          </a:prstGeom>
          <a:ln w="57150" cap="rnd">
            <a:solidFill>
              <a:srgbClr val="0097E6"/>
            </a:solidFill>
            <a:prstDash val="solid"/>
            <a:headEnd type="none" w="sm" len="sm"/>
            <a:tailEnd type="none" w="sm" len="sm"/>
          </a:ln>
        </p:spPr>
      </p:sp>
      <p:grpSp>
        <p:nvGrpSpPr>
          <p:cNvPr id="5" name="Group 5"/>
          <p:cNvGrpSpPr/>
          <p:nvPr/>
        </p:nvGrpSpPr>
        <p:grpSpPr>
          <a:xfrm>
            <a:off x="4" y="0"/>
            <a:ext cx="849150" cy="10287000"/>
            <a:chOff x="0" y="0"/>
            <a:chExt cx="1132200" cy="13716000"/>
          </a:xfrm>
        </p:grpSpPr>
        <p:sp>
          <p:nvSpPr>
            <p:cNvPr id="6" name="Freeform 6"/>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7" name="TextBox 7"/>
          <p:cNvSpPr txBox="1"/>
          <p:nvPr/>
        </p:nvSpPr>
        <p:spPr>
          <a:xfrm>
            <a:off x="1477598" y="7382260"/>
            <a:ext cx="15251160" cy="766386"/>
          </a:xfrm>
          <a:prstGeom prst="rect">
            <a:avLst/>
          </a:prstGeom>
        </p:spPr>
        <p:txBody>
          <a:bodyPr lIns="0" tIns="0" rIns="0" bIns="0" rtlCol="0" anchor="t">
            <a:spAutoFit/>
          </a:bodyPr>
          <a:lstStyle/>
          <a:p>
            <a:pPr algn="just">
              <a:lnSpc>
                <a:spcPts val="5022"/>
              </a:lnSpc>
            </a:pPr>
            <a:r>
              <a:rPr lang="en-US" sz="4923">
                <a:solidFill>
                  <a:srgbClr val="1A1A1A"/>
                </a:solidFill>
                <a:latin typeface="Arial"/>
              </a:rPr>
              <a:t>Domain knowledge required for better testing</a:t>
            </a:r>
          </a:p>
        </p:txBody>
      </p:sp>
      <p:sp>
        <p:nvSpPr>
          <p:cNvPr id="8" name="TextBox 8"/>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9" name="TextBox 9"/>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18</a:t>
            </a:r>
          </a:p>
        </p:txBody>
      </p:sp>
      <p:sp>
        <p:nvSpPr>
          <p:cNvPr id="10" name="Freeform 10"/>
          <p:cNvSpPr/>
          <p:nvPr/>
        </p:nvSpPr>
        <p:spPr>
          <a:xfrm>
            <a:off x="3869288" y="808875"/>
            <a:ext cx="9952236" cy="6340723"/>
          </a:xfrm>
          <a:custGeom>
            <a:avLst/>
            <a:gdLst/>
            <a:ahLst/>
            <a:cxnLst/>
            <a:rect l="l" t="t" r="r" b="b"/>
            <a:pathLst>
              <a:path w="9952236" h="6340723">
                <a:moveTo>
                  <a:pt x="0" y="0"/>
                </a:moveTo>
                <a:lnTo>
                  <a:pt x="9952236" y="0"/>
                </a:lnTo>
                <a:lnTo>
                  <a:pt x="9952236" y="6340723"/>
                </a:lnTo>
                <a:lnTo>
                  <a:pt x="0" y="6340723"/>
                </a:lnTo>
                <a:lnTo>
                  <a:pt x="0" y="0"/>
                </a:lnTo>
                <a:close/>
              </a:path>
            </a:pathLst>
          </a:custGeom>
          <a:blipFill>
            <a:blip r:embed="rId2"/>
            <a:stretch>
              <a:fillRect l="-6429" t="-17109" r="-5159" b="-14849"/>
            </a:stretch>
          </a:blipFill>
        </p:spPr>
      </p:sp>
      <p:sp>
        <p:nvSpPr>
          <p:cNvPr id="11" name="TextBox 11"/>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Technical Skills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6900862"/>
            <a:ext cx="18283238" cy="3386138"/>
            <a:chOff x="0" y="0"/>
            <a:chExt cx="24377650" cy="4514850"/>
          </a:xfrm>
        </p:grpSpPr>
        <p:sp>
          <p:nvSpPr>
            <p:cNvPr id="3" name="Freeform 3"/>
            <p:cNvSpPr/>
            <p:nvPr/>
          </p:nvSpPr>
          <p:spPr>
            <a:xfrm>
              <a:off x="0" y="0"/>
              <a:ext cx="24377650" cy="4514850"/>
            </a:xfrm>
            <a:custGeom>
              <a:avLst/>
              <a:gdLst/>
              <a:ahLst/>
              <a:cxnLst/>
              <a:rect l="l" t="t" r="r" b="b"/>
              <a:pathLst>
                <a:path w="24377650" h="4514850">
                  <a:moveTo>
                    <a:pt x="0" y="0"/>
                  </a:moveTo>
                  <a:lnTo>
                    <a:pt x="24377650" y="0"/>
                  </a:lnTo>
                  <a:lnTo>
                    <a:pt x="24377650" y="4514850"/>
                  </a:lnTo>
                  <a:lnTo>
                    <a:pt x="0" y="4514850"/>
                  </a:lnTo>
                  <a:close/>
                </a:path>
              </a:pathLst>
            </a:custGeom>
            <a:solidFill>
              <a:srgbClr val="F2F2F2"/>
            </a:solidFill>
          </p:spPr>
        </p:sp>
      </p:grpSp>
      <p:sp>
        <p:nvSpPr>
          <p:cNvPr id="4" name="AutoShape 4"/>
          <p:cNvSpPr/>
          <p:nvPr/>
        </p:nvSpPr>
        <p:spPr>
          <a:xfrm>
            <a:off x="1324260" y="8052995"/>
            <a:ext cx="15615015" cy="99514"/>
          </a:xfrm>
          <a:prstGeom prst="line">
            <a:avLst/>
          </a:prstGeom>
          <a:ln w="57150" cap="rnd">
            <a:solidFill>
              <a:srgbClr val="0097E6"/>
            </a:solidFill>
            <a:prstDash val="solid"/>
            <a:headEnd type="none" w="sm" len="sm"/>
            <a:tailEnd type="none" w="sm" len="sm"/>
          </a:ln>
        </p:spPr>
      </p:sp>
      <p:grpSp>
        <p:nvGrpSpPr>
          <p:cNvPr id="5" name="Group 5"/>
          <p:cNvGrpSpPr/>
          <p:nvPr/>
        </p:nvGrpSpPr>
        <p:grpSpPr>
          <a:xfrm>
            <a:off x="4" y="0"/>
            <a:ext cx="849150" cy="10287000"/>
            <a:chOff x="0" y="0"/>
            <a:chExt cx="1132200" cy="13716000"/>
          </a:xfrm>
        </p:grpSpPr>
        <p:sp>
          <p:nvSpPr>
            <p:cNvPr id="6" name="Freeform 6"/>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7" name="TextBox 7"/>
          <p:cNvSpPr txBox="1"/>
          <p:nvPr/>
        </p:nvSpPr>
        <p:spPr>
          <a:xfrm>
            <a:off x="1477598" y="7382260"/>
            <a:ext cx="153327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Tech stack knowledge required for QA</a:t>
            </a:r>
          </a:p>
        </p:txBody>
      </p:sp>
      <p:sp>
        <p:nvSpPr>
          <p:cNvPr id="8" name="TextBox 8"/>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9" name="TextBox 9"/>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19</a:t>
            </a:r>
          </a:p>
        </p:txBody>
      </p:sp>
      <p:sp>
        <p:nvSpPr>
          <p:cNvPr id="10" name="Freeform 10"/>
          <p:cNvSpPr/>
          <p:nvPr/>
        </p:nvSpPr>
        <p:spPr>
          <a:xfrm>
            <a:off x="3351938" y="1143334"/>
            <a:ext cx="11443352" cy="4976102"/>
          </a:xfrm>
          <a:custGeom>
            <a:avLst/>
            <a:gdLst/>
            <a:ahLst/>
            <a:cxnLst/>
            <a:rect l="l" t="t" r="r" b="b"/>
            <a:pathLst>
              <a:path w="11443352" h="4976102">
                <a:moveTo>
                  <a:pt x="0" y="0"/>
                </a:moveTo>
                <a:lnTo>
                  <a:pt x="11443351" y="0"/>
                </a:lnTo>
                <a:lnTo>
                  <a:pt x="11443351" y="4976102"/>
                </a:lnTo>
                <a:lnTo>
                  <a:pt x="0" y="4976102"/>
                </a:lnTo>
                <a:lnTo>
                  <a:pt x="0" y="0"/>
                </a:lnTo>
                <a:close/>
              </a:path>
            </a:pathLst>
          </a:custGeom>
          <a:blipFill>
            <a:blip r:embed="rId2"/>
            <a:stretch>
              <a:fillRect t="-2469" b="-17879"/>
            </a:stretch>
          </a:blipFill>
        </p:spPr>
      </p:sp>
      <p:sp>
        <p:nvSpPr>
          <p:cNvPr id="11" name="TextBox 11"/>
          <p:cNvSpPr txBox="1"/>
          <p:nvPr/>
        </p:nvSpPr>
        <p:spPr>
          <a:xfrm>
            <a:off x="1477598" y="8133459"/>
            <a:ext cx="15332700" cy="1155750"/>
          </a:xfrm>
          <a:prstGeom prst="rect">
            <a:avLst/>
          </a:prstGeom>
        </p:spPr>
        <p:txBody>
          <a:bodyPr lIns="0" tIns="0" rIns="0" bIns="0" rtlCol="0" anchor="t">
            <a:spAutoFit/>
          </a:bodyPr>
          <a:lstStyle/>
          <a:p>
            <a:pPr algn="l">
              <a:lnSpc>
                <a:spcPts val="2430"/>
              </a:lnSpc>
            </a:pPr>
            <a:r>
              <a:rPr lang="en-US" sz="2250">
                <a:solidFill>
                  <a:srgbClr val="000000"/>
                </a:solidFill>
                <a:latin typeface="Arial"/>
              </a:rPr>
              <a:t>To optimize testing strategies and tools</a:t>
            </a:r>
          </a:p>
        </p:txBody>
      </p:sp>
      <p:sp>
        <p:nvSpPr>
          <p:cNvPr id="12" name="TextBox 12"/>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Technical Skills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4" y="0"/>
            <a:ext cx="849150" cy="10287000"/>
            <a:chOff x="0" y="0"/>
            <a:chExt cx="1132200" cy="13716000"/>
          </a:xfrm>
        </p:grpSpPr>
        <p:sp>
          <p:nvSpPr>
            <p:cNvPr id="3" name="Freeform 3"/>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4" name="AutoShape 4"/>
          <p:cNvSpPr/>
          <p:nvPr/>
        </p:nvSpPr>
        <p:spPr>
          <a:xfrm>
            <a:off x="1588770" y="2548890"/>
            <a:ext cx="15144750" cy="11515"/>
          </a:xfrm>
          <a:prstGeom prst="line">
            <a:avLst/>
          </a:prstGeom>
          <a:ln w="57150" cap="rnd">
            <a:solidFill>
              <a:srgbClr val="0097E6"/>
            </a:solidFill>
            <a:prstDash val="solid"/>
            <a:headEnd type="none" w="sm" len="sm"/>
            <a:tailEnd type="none" w="sm" len="sm"/>
          </a:ln>
        </p:spPr>
      </p:sp>
      <p:sp>
        <p:nvSpPr>
          <p:cNvPr id="5" name="TextBox 5"/>
          <p:cNvSpPr txBox="1"/>
          <p:nvPr/>
        </p:nvSpPr>
        <p:spPr>
          <a:xfrm>
            <a:off x="1737345" y="1790022"/>
            <a:ext cx="1490475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What you will learn Today</a:t>
            </a:r>
          </a:p>
        </p:txBody>
      </p:sp>
      <p:sp>
        <p:nvSpPr>
          <p:cNvPr id="6" name="TextBox 6"/>
          <p:cNvSpPr txBox="1"/>
          <p:nvPr/>
        </p:nvSpPr>
        <p:spPr>
          <a:xfrm>
            <a:off x="1645920" y="2785726"/>
            <a:ext cx="15087600" cy="5972125"/>
          </a:xfrm>
          <a:prstGeom prst="rect">
            <a:avLst/>
          </a:prstGeom>
        </p:spPr>
        <p:txBody>
          <a:bodyPr lIns="0" tIns="0" rIns="0" bIns="0" rtlCol="0" anchor="t">
            <a:spAutoFit/>
          </a:bodyPr>
          <a:lstStyle/>
          <a:p>
            <a:pPr algn="l">
              <a:lnSpc>
                <a:spcPts val="2916"/>
              </a:lnSpc>
            </a:pPr>
            <a:endParaRPr dirty="0"/>
          </a:p>
          <a:p>
            <a:pPr marL="790385" lvl="2" indent="-263462" algn="l">
              <a:lnSpc>
                <a:spcPts val="2916"/>
              </a:lnSpc>
              <a:buFont typeface="Arial"/>
              <a:buChar char="⚬"/>
            </a:pPr>
            <a:r>
              <a:rPr lang="en-US" sz="2700" dirty="0">
                <a:solidFill>
                  <a:srgbClr val="333333"/>
                </a:solidFill>
                <a:latin typeface="Arial"/>
              </a:rPr>
              <a:t>High level Introduction of Software Testing and required skills</a:t>
            </a:r>
          </a:p>
          <a:p>
            <a:pPr marL="790385" lvl="2" indent="-263462" algn="l">
              <a:lnSpc>
                <a:spcPts val="2916"/>
              </a:lnSpc>
              <a:buFont typeface="Arial"/>
              <a:buChar char="⚬"/>
            </a:pPr>
            <a:r>
              <a:rPr lang="en-US" sz="2700" dirty="0">
                <a:solidFill>
                  <a:srgbClr val="333333"/>
                </a:solidFill>
                <a:latin typeface="Arial"/>
              </a:rPr>
              <a:t>Start performing functional testing on Sample application</a:t>
            </a:r>
          </a:p>
        </p:txBody>
      </p:sp>
      <p:sp>
        <p:nvSpPr>
          <p:cNvPr id="7" name="TextBox 7"/>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8" name="TextBox 8"/>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2</a:t>
            </a:r>
          </a:p>
        </p:txBody>
      </p:sp>
      <p:sp>
        <p:nvSpPr>
          <p:cNvPr id="9" name="TextBox 9"/>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Introduction</a:t>
            </a:r>
          </a:p>
        </p:txBody>
      </p:sp>
      <p:sp>
        <p:nvSpPr>
          <p:cNvPr id="10" name="Freeform 10"/>
          <p:cNvSpPr/>
          <p:nvPr/>
        </p:nvSpPr>
        <p:spPr>
          <a:xfrm>
            <a:off x="14253922" y="5451208"/>
            <a:ext cx="3352343" cy="3352342"/>
          </a:xfrm>
          <a:custGeom>
            <a:avLst/>
            <a:gdLst/>
            <a:ahLst/>
            <a:cxnLst/>
            <a:rect l="l" t="t" r="r" b="b"/>
            <a:pathLst>
              <a:path w="3352343" h="3352342">
                <a:moveTo>
                  <a:pt x="0" y="0"/>
                </a:moveTo>
                <a:lnTo>
                  <a:pt x="3352343" y="0"/>
                </a:lnTo>
                <a:lnTo>
                  <a:pt x="3352343" y="3352343"/>
                </a:lnTo>
                <a:lnTo>
                  <a:pt x="0" y="3352343"/>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6900862"/>
            <a:ext cx="18283238" cy="3386138"/>
            <a:chOff x="0" y="0"/>
            <a:chExt cx="24377650" cy="4514850"/>
          </a:xfrm>
        </p:grpSpPr>
        <p:sp>
          <p:nvSpPr>
            <p:cNvPr id="3" name="Freeform 3"/>
            <p:cNvSpPr/>
            <p:nvPr/>
          </p:nvSpPr>
          <p:spPr>
            <a:xfrm>
              <a:off x="0" y="0"/>
              <a:ext cx="24377650" cy="4514850"/>
            </a:xfrm>
            <a:custGeom>
              <a:avLst/>
              <a:gdLst/>
              <a:ahLst/>
              <a:cxnLst/>
              <a:rect l="l" t="t" r="r" b="b"/>
              <a:pathLst>
                <a:path w="24377650" h="4514850">
                  <a:moveTo>
                    <a:pt x="0" y="0"/>
                  </a:moveTo>
                  <a:lnTo>
                    <a:pt x="24377650" y="0"/>
                  </a:lnTo>
                  <a:lnTo>
                    <a:pt x="24377650" y="4514850"/>
                  </a:lnTo>
                  <a:lnTo>
                    <a:pt x="0" y="4514850"/>
                  </a:lnTo>
                  <a:close/>
                </a:path>
              </a:pathLst>
            </a:custGeom>
            <a:solidFill>
              <a:srgbClr val="F2F2F2"/>
            </a:solidFill>
          </p:spPr>
        </p:sp>
      </p:grpSp>
      <p:sp>
        <p:nvSpPr>
          <p:cNvPr id="4" name="AutoShape 4"/>
          <p:cNvSpPr/>
          <p:nvPr/>
        </p:nvSpPr>
        <p:spPr>
          <a:xfrm flipV="1">
            <a:off x="1606575" y="8488799"/>
            <a:ext cx="15332700" cy="0"/>
          </a:xfrm>
          <a:prstGeom prst="line">
            <a:avLst/>
          </a:prstGeom>
          <a:ln w="57150" cap="rnd">
            <a:solidFill>
              <a:srgbClr val="0097E6"/>
            </a:solidFill>
            <a:prstDash val="solid"/>
            <a:headEnd type="none" w="sm" len="sm"/>
            <a:tailEnd type="none" w="sm" len="sm"/>
          </a:ln>
        </p:spPr>
      </p:sp>
      <p:grpSp>
        <p:nvGrpSpPr>
          <p:cNvPr id="5" name="Group 5"/>
          <p:cNvGrpSpPr/>
          <p:nvPr/>
        </p:nvGrpSpPr>
        <p:grpSpPr>
          <a:xfrm>
            <a:off x="4" y="0"/>
            <a:ext cx="849150" cy="10287000"/>
            <a:chOff x="0" y="0"/>
            <a:chExt cx="1132200" cy="13716000"/>
          </a:xfrm>
        </p:grpSpPr>
        <p:sp>
          <p:nvSpPr>
            <p:cNvPr id="6" name="Freeform 6"/>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7" name="TextBox 7"/>
          <p:cNvSpPr txBox="1"/>
          <p:nvPr/>
        </p:nvSpPr>
        <p:spPr>
          <a:xfrm>
            <a:off x="1606575" y="7718417"/>
            <a:ext cx="153327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Understanding of available tools for QAs</a:t>
            </a:r>
          </a:p>
        </p:txBody>
      </p:sp>
      <p:sp>
        <p:nvSpPr>
          <p:cNvPr id="8" name="TextBox 8"/>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9" name="TextBox 9"/>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20</a:t>
            </a:r>
          </a:p>
        </p:txBody>
      </p:sp>
      <p:sp>
        <p:nvSpPr>
          <p:cNvPr id="10" name="Freeform 10"/>
          <p:cNvSpPr/>
          <p:nvPr/>
        </p:nvSpPr>
        <p:spPr>
          <a:xfrm>
            <a:off x="2271909" y="1028700"/>
            <a:ext cx="13744182" cy="6321038"/>
          </a:xfrm>
          <a:custGeom>
            <a:avLst/>
            <a:gdLst/>
            <a:ahLst/>
            <a:cxnLst/>
            <a:rect l="l" t="t" r="r" b="b"/>
            <a:pathLst>
              <a:path w="13744182" h="6321038">
                <a:moveTo>
                  <a:pt x="0" y="0"/>
                </a:moveTo>
                <a:lnTo>
                  <a:pt x="13744182" y="0"/>
                </a:lnTo>
                <a:lnTo>
                  <a:pt x="13744182" y="6321038"/>
                </a:lnTo>
                <a:lnTo>
                  <a:pt x="0" y="6321038"/>
                </a:lnTo>
                <a:lnTo>
                  <a:pt x="0" y="0"/>
                </a:lnTo>
                <a:close/>
              </a:path>
            </a:pathLst>
          </a:custGeom>
          <a:blipFill>
            <a:blip r:embed="rId2"/>
            <a:stretch>
              <a:fillRect/>
            </a:stretch>
          </a:blipFill>
        </p:spPr>
      </p:sp>
      <p:sp>
        <p:nvSpPr>
          <p:cNvPr id="11" name="TextBox 11"/>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Technical Skills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6900862"/>
            <a:ext cx="18283238" cy="3386138"/>
            <a:chOff x="0" y="0"/>
            <a:chExt cx="24377650" cy="4514850"/>
          </a:xfrm>
        </p:grpSpPr>
        <p:sp>
          <p:nvSpPr>
            <p:cNvPr id="3" name="Freeform 3"/>
            <p:cNvSpPr/>
            <p:nvPr/>
          </p:nvSpPr>
          <p:spPr>
            <a:xfrm>
              <a:off x="0" y="0"/>
              <a:ext cx="24377650" cy="4514850"/>
            </a:xfrm>
            <a:custGeom>
              <a:avLst/>
              <a:gdLst/>
              <a:ahLst/>
              <a:cxnLst/>
              <a:rect l="l" t="t" r="r" b="b"/>
              <a:pathLst>
                <a:path w="24377650" h="4514850">
                  <a:moveTo>
                    <a:pt x="0" y="0"/>
                  </a:moveTo>
                  <a:lnTo>
                    <a:pt x="24377650" y="0"/>
                  </a:lnTo>
                  <a:lnTo>
                    <a:pt x="24377650" y="4514850"/>
                  </a:lnTo>
                  <a:lnTo>
                    <a:pt x="0" y="4514850"/>
                  </a:lnTo>
                  <a:close/>
                </a:path>
              </a:pathLst>
            </a:custGeom>
            <a:solidFill>
              <a:srgbClr val="F2F2F2"/>
            </a:solidFill>
          </p:spPr>
        </p:sp>
      </p:grpSp>
      <p:sp>
        <p:nvSpPr>
          <p:cNvPr id="4" name="AutoShape 4"/>
          <p:cNvSpPr/>
          <p:nvPr/>
        </p:nvSpPr>
        <p:spPr>
          <a:xfrm flipV="1">
            <a:off x="1477598" y="8152509"/>
            <a:ext cx="15461678" cy="0"/>
          </a:xfrm>
          <a:prstGeom prst="line">
            <a:avLst/>
          </a:prstGeom>
          <a:ln w="57150" cap="rnd">
            <a:solidFill>
              <a:srgbClr val="0097E6"/>
            </a:solidFill>
            <a:prstDash val="solid"/>
            <a:headEnd type="none" w="sm" len="sm"/>
            <a:tailEnd type="none" w="sm" len="sm"/>
          </a:ln>
        </p:spPr>
        <p:txBody>
          <a:bodyPr/>
          <a:lstStyle/>
          <a:p>
            <a:endParaRPr lang="en-US"/>
          </a:p>
        </p:txBody>
      </p:sp>
      <p:grpSp>
        <p:nvGrpSpPr>
          <p:cNvPr id="5" name="Group 5"/>
          <p:cNvGrpSpPr/>
          <p:nvPr/>
        </p:nvGrpSpPr>
        <p:grpSpPr>
          <a:xfrm>
            <a:off x="4" y="0"/>
            <a:ext cx="849150" cy="10287000"/>
            <a:chOff x="0" y="0"/>
            <a:chExt cx="1132200" cy="13716000"/>
          </a:xfrm>
        </p:grpSpPr>
        <p:sp>
          <p:nvSpPr>
            <p:cNvPr id="6" name="Freeform 6"/>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7" name="TextBox 7"/>
          <p:cNvSpPr txBox="1"/>
          <p:nvPr/>
        </p:nvSpPr>
        <p:spPr>
          <a:xfrm>
            <a:off x="1477598" y="7382260"/>
            <a:ext cx="153327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Good Analytical skills</a:t>
            </a:r>
          </a:p>
        </p:txBody>
      </p:sp>
      <p:sp>
        <p:nvSpPr>
          <p:cNvPr id="8" name="TextBox 8"/>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9" name="TextBox 9"/>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21</a:t>
            </a:r>
          </a:p>
        </p:txBody>
      </p:sp>
      <p:sp>
        <p:nvSpPr>
          <p:cNvPr id="10" name="Freeform 10"/>
          <p:cNvSpPr/>
          <p:nvPr/>
        </p:nvSpPr>
        <p:spPr>
          <a:xfrm>
            <a:off x="5099571" y="1425340"/>
            <a:ext cx="8088752" cy="4403007"/>
          </a:xfrm>
          <a:custGeom>
            <a:avLst/>
            <a:gdLst/>
            <a:ahLst/>
            <a:cxnLst/>
            <a:rect l="l" t="t" r="r" b="b"/>
            <a:pathLst>
              <a:path w="8088752" h="4403007">
                <a:moveTo>
                  <a:pt x="0" y="0"/>
                </a:moveTo>
                <a:lnTo>
                  <a:pt x="8088752" y="0"/>
                </a:lnTo>
                <a:lnTo>
                  <a:pt x="8088752" y="4403008"/>
                </a:lnTo>
                <a:lnTo>
                  <a:pt x="0" y="4403008"/>
                </a:lnTo>
                <a:lnTo>
                  <a:pt x="0" y="0"/>
                </a:lnTo>
                <a:close/>
              </a:path>
            </a:pathLst>
          </a:custGeom>
          <a:blipFill>
            <a:blip r:embed="rId2"/>
            <a:stretch>
              <a:fillRect l="-3458" r="-2449" b="-8226"/>
            </a:stretch>
          </a:blipFill>
        </p:spPr>
      </p:sp>
      <p:sp>
        <p:nvSpPr>
          <p:cNvPr id="11" name="TextBox 11"/>
          <p:cNvSpPr txBox="1"/>
          <p:nvPr/>
        </p:nvSpPr>
        <p:spPr>
          <a:xfrm>
            <a:off x="1477598" y="8133459"/>
            <a:ext cx="15332700" cy="1155750"/>
          </a:xfrm>
          <a:prstGeom prst="rect">
            <a:avLst/>
          </a:prstGeom>
        </p:spPr>
        <p:txBody>
          <a:bodyPr lIns="0" tIns="0" rIns="0" bIns="0" rtlCol="0" anchor="t">
            <a:spAutoFit/>
          </a:bodyPr>
          <a:lstStyle/>
          <a:p>
            <a:pPr algn="l">
              <a:lnSpc>
                <a:spcPts val="2430"/>
              </a:lnSpc>
            </a:pPr>
            <a:r>
              <a:rPr lang="en-US" sz="2250">
                <a:solidFill>
                  <a:srgbClr val="000000"/>
                </a:solidFill>
                <a:latin typeface="Arial"/>
              </a:rPr>
              <a:t>Detailed oriented and ability to put himself in shoes of multiple users</a:t>
            </a:r>
          </a:p>
        </p:txBody>
      </p:sp>
      <p:sp>
        <p:nvSpPr>
          <p:cNvPr id="12" name="TextBox 12"/>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Soft Skills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6900862"/>
            <a:ext cx="18283238" cy="3386138"/>
            <a:chOff x="0" y="0"/>
            <a:chExt cx="24377650" cy="4514850"/>
          </a:xfrm>
        </p:grpSpPr>
        <p:sp>
          <p:nvSpPr>
            <p:cNvPr id="3" name="Freeform 3"/>
            <p:cNvSpPr/>
            <p:nvPr/>
          </p:nvSpPr>
          <p:spPr>
            <a:xfrm>
              <a:off x="0" y="0"/>
              <a:ext cx="24377650" cy="4514850"/>
            </a:xfrm>
            <a:custGeom>
              <a:avLst/>
              <a:gdLst/>
              <a:ahLst/>
              <a:cxnLst/>
              <a:rect l="l" t="t" r="r" b="b"/>
              <a:pathLst>
                <a:path w="24377650" h="4514850">
                  <a:moveTo>
                    <a:pt x="0" y="0"/>
                  </a:moveTo>
                  <a:lnTo>
                    <a:pt x="24377650" y="0"/>
                  </a:lnTo>
                  <a:lnTo>
                    <a:pt x="24377650" y="4514850"/>
                  </a:lnTo>
                  <a:lnTo>
                    <a:pt x="0" y="4514850"/>
                  </a:lnTo>
                  <a:close/>
                </a:path>
              </a:pathLst>
            </a:custGeom>
            <a:solidFill>
              <a:srgbClr val="F2F2F2"/>
            </a:solidFill>
          </p:spPr>
        </p:sp>
      </p:grpSp>
      <p:sp>
        <p:nvSpPr>
          <p:cNvPr id="4" name="AutoShape 4"/>
          <p:cNvSpPr/>
          <p:nvPr/>
        </p:nvSpPr>
        <p:spPr>
          <a:xfrm>
            <a:off x="1324260" y="8052994"/>
            <a:ext cx="15615015" cy="99515"/>
          </a:xfrm>
          <a:prstGeom prst="line">
            <a:avLst/>
          </a:prstGeom>
          <a:ln w="57150" cap="rnd">
            <a:solidFill>
              <a:srgbClr val="0097E6"/>
            </a:solidFill>
            <a:prstDash val="solid"/>
            <a:headEnd type="none" w="sm" len="sm"/>
            <a:tailEnd type="none" w="sm" len="sm"/>
          </a:ln>
        </p:spPr>
      </p:sp>
      <p:grpSp>
        <p:nvGrpSpPr>
          <p:cNvPr id="5" name="Group 5"/>
          <p:cNvGrpSpPr/>
          <p:nvPr/>
        </p:nvGrpSpPr>
        <p:grpSpPr>
          <a:xfrm>
            <a:off x="4" y="0"/>
            <a:ext cx="849150" cy="10287000"/>
            <a:chOff x="0" y="0"/>
            <a:chExt cx="1132200" cy="13716000"/>
          </a:xfrm>
        </p:grpSpPr>
        <p:sp>
          <p:nvSpPr>
            <p:cNvPr id="6" name="Freeform 6"/>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grpSp>
        <p:nvGrpSpPr>
          <p:cNvPr id="7" name="Group 7"/>
          <p:cNvGrpSpPr/>
          <p:nvPr/>
        </p:nvGrpSpPr>
        <p:grpSpPr>
          <a:xfrm>
            <a:off x="5227654" y="1158893"/>
            <a:ext cx="7832588" cy="4521488"/>
            <a:chOff x="0" y="0"/>
            <a:chExt cx="10443450" cy="6028650"/>
          </a:xfrm>
        </p:grpSpPr>
        <p:sp>
          <p:nvSpPr>
            <p:cNvPr id="8" name="Freeform 8"/>
            <p:cNvSpPr/>
            <p:nvPr/>
          </p:nvSpPr>
          <p:spPr>
            <a:xfrm>
              <a:off x="9525" y="9525"/>
              <a:ext cx="10424414" cy="6009640"/>
            </a:xfrm>
            <a:custGeom>
              <a:avLst/>
              <a:gdLst/>
              <a:ahLst/>
              <a:cxnLst/>
              <a:rect l="l" t="t" r="r" b="b"/>
              <a:pathLst>
                <a:path w="10424414" h="6009640">
                  <a:moveTo>
                    <a:pt x="0" y="0"/>
                  </a:moveTo>
                  <a:lnTo>
                    <a:pt x="10424414" y="0"/>
                  </a:lnTo>
                  <a:lnTo>
                    <a:pt x="10424414" y="6009640"/>
                  </a:lnTo>
                  <a:lnTo>
                    <a:pt x="0" y="6009640"/>
                  </a:lnTo>
                  <a:close/>
                </a:path>
              </a:pathLst>
            </a:custGeom>
            <a:solidFill>
              <a:srgbClr val="C7EBFF"/>
            </a:solidFill>
          </p:spPr>
        </p:sp>
        <p:sp>
          <p:nvSpPr>
            <p:cNvPr id="9" name="Freeform 9"/>
            <p:cNvSpPr/>
            <p:nvPr/>
          </p:nvSpPr>
          <p:spPr>
            <a:xfrm>
              <a:off x="0" y="0"/>
              <a:ext cx="10443464" cy="6028690"/>
            </a:xfrm>
            <a:custGeom>
              <a:avLst/>
              <a:gdLst/>
              <a:ahLst/>
              <a:cxnLst/>
              <a:rect l="l" t="t" r="r" b="b"/>
              <a:pathLst>
                <a:path w="10443464" h="6028690">
                  <a:moveTo>
                    <a:pt x="9525" y="0"/>
                  </a:moveTo>
                  <a:lnTo>
                    <a:pt x="10433939" y="0"/>
                  </a:lnTo>
                  <a:cubicBezTo>
                    <a:pt x="10439146" y="0"/>
                    <a:pt x="10443464" y="4318"/>
                    <a:pt x="10443464" y="9525"/>
                  </a:cubicBezTo>
                  <a:lnTo>
                    <a:pt x="10443464" y="6019165"/>
                  </a:lnTo>
                  <a:cubicBezTo>
                    <a:pt x="10443464" y="6024372"/>
                    <a:pt x="10439146" y="6028690"/>
                    <a:pt x="10433939" y="6028690"/>
                  </a:cubicBezTo>
                  <a:lnTo>
                    <a:pt x="9525" y="6028690"/>
                  </a:lnTo>
                  <a:cubicBezTo>
                    <a:pt x="4318" y="6028690"/>
                    <a:pt x="0" y="6024372"/>
                    <a:pt x="0" y="6019165"/>
                  </a:cubicBezTo>
                  <a:lnTo>
                    <a:pt x="0" y="9525"/>
                  </a:lnTo>
                  <a:cubicBezTo>
                    <a:pt x="0" y="4318"/>
                    <a:pt x="4318" y="0"/>
                    <a:pt x="9525" y="0"/>
                  </a:cubicBezTo>
                  <a:moveTo>
                    <a:pt x="9525" y="19050"/>
                  </a:moveTo>
                  <a:lnTo>
                    <a:pt x="9525" y="9525"/>
                  </a:lnTo>
                  <a:lnTo>
                    <a:pt x="19050" y="9525"/>
                  </a:lnTo>
                  <a:lnTo>
                    <a:pt x="19050" y="6019165"/>
                  </a:lnTo>
                  <a:lnTo>
                    <a:pt x="9525" y="6019165"/>
                  </a:lnTo>
                  <a:lnTo>
                    <a:pt x="9525" y="6009640"/>
                  </a:lnTo>
                  <a:lnTo>
                    <a:pt x="10433939" y="6009640"/>
                  </a:lnTo>
                  <a:lnTo>
                    <a:pt x="10433939" y="6019165"/>
                  </a:lnTo>
                  <a:lnTo>
                    <a:pt x="10424414" y="6019165"/>
                  </a:lnTo>
                  <a:lnTo>
                    <a:pt x="10424414" y="9525"/>
                  </a:lnTo>
                  <a:lnTo>
                    <a:pt x="10433939" y="9525"/>
                  </a:lnTo>
                  <a:lnTo>
                    <a:pt x="10433939" y="19050"/>
                  </a:lnTo>
                  <a:lnTo>
                    <a:pt x="9525" y="19050"/>
                  </a:lnTo>
                  <a:close/>
                </a:path>
              </a:pathLst>
            </a:custGeom>
            <a:solidFill>
              <a:srgbClr val="273C75"/>
            </a:solidFill>
          </p:spPr>
        </p:sp>
      </p:grpSp>
      <p:sp>
        <p:nvSpPr>
          <p:cNvPr id="10" name="TextBox 10"/>
          <p:cNvSpPr txBox="1"/>
          <p:nvPr/>
        </p:nvSpPr>
        <p:spPr>
          <a:xfrm>
            <a:off x="1477598" y="7382260"/>
            <a:ext cx="153327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Good Analytical skills</a:t>
            </a:r>
          </a:p>
        </p:txBody>
      </p:sp>
      <p:sp>
        <p:nvSpPr>
          <p:cNvPr id="11" name="TextBox 11"/>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12" name="TextBox 12"/>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22</a:t>
            </a:r>
          </a:p>
        </p:txBody>
      </p:sp>
      <p:sp>
        <p:nvSpPr>
          <p:cNvPr id="13" name="Freeform 13"/>
          <p:cNvSpPr/>
          <p:nvPr/>
        </p:nvSpPr>
        <p:spPr>
          <a:xfrm>
            <a:off x="5838338" y="2589074"/>
            <a:ext cx="1800225" cy="1471612"/>
          </a:xfrm>
          <a:custGeom>
            <a:avLst/>
            <a:gdLst/>
            <a:ahLst/>
            <a:cxnLst/>
            <a:rect l="l" t="t" r="r" b="b"/>
            <a:pathLst>
              <a:path w="1800225" h="1471612">
                <a:moveTo>
                  <a:pt x="0" y="0"/>
                </a:moveTo>
                <a:lnTo>
                  <a:pt x="1800224" y="0"/>
                </a:lnTo>
                <a:lnTo>
                  <a:pt x="1800224" y="1471612"/>
                </a:lnTo>
                <a:lnTo>
                  <a:pt x="0" y="1471612"/>
                </a:lnTo>
                <a:lnTo>
                  <a:pt x="0" y="0"/>
                </a:lnTo>
                <a:close/>
              </a:path>
            </a:pathLst>
          </a:custGeom>
          <a:blipFill>
            <a:blip r:embed="rId2"/>
            <a:stretch>
              <a:fillRect/>
            </a:stretch>
          </a:blipFill>
        </p:spPr>
      </p:sp>
      <p:sp>
        <p:nvSpPr>
          <p:cNvPr id="14" name="TextBox 14"/>
          <p:cNvSpPr txBox="1"/>
          <p:nvPr/>
        </p:nvSpPr>
        <p:spPr>
          <a:xfrm>
            <a:off x="8072888" y="1370656"/>
            <a:ext cx="2630550" cy="724500"/>
          </a:xfrm>
          <a:prstGeom prst="rect">
            <a:avLst/>
          </a:prstGeom>
        </p:spPr>
        <p:txBody>
          <a:bodyPr lIns="0" tIns="0" rIns="0" bIns="0" rtlCol="0" anchor="t">
            <a:spAutoFit/>
          </a:bodyPr>
          <a:lstStyle/>
          <a:p>
            <a:pPr algn="l">
              <a:lnSpc>
                <a:spcPts val="4320"/>
              </a:lnSpc>
            </a:pPr>
            <a:r>
              <a:rPr lang="en-US" sz="3600">
                <a:solidFill>
                  <a:srgbClr val="000000"/>
                </a:solidFill>
                <a:latin typeface="Arial"/>
              </a:rPr>
              <a:t>SQA Puzzle</a:t>
            </a:r>
          </a:p>
        </p:txBody>
      </p:sp>
      <p:sp>
        <p:nvSpPr>
          <p:cNvPr id="15" name="TextBox 15"/>
          <p:cNvSpPr txBox="1"/>
          <p:nvPr/>
        </p:nvSpPr>
        <p:spPr>
          <a:xfrm>
            <a:off x="8090475" y="2542194"/>
            <a:ext cx="4530000" cy="2081025"/>
          </a:xfrm>
          <a:prstGeom prst="rect">
            <a:avLst/>
          </a:prstGeom>
        </p:spPr>
        <p:txBody>
          <a:bodyPr lIns="0" tIns="0" rIns="0" bIns="0" rtlCol="0" anchor="t">
            <a:spAutoFit/>
          </a:bodyPr>
          <a:lstStyle/>
          <a:p>
            <a:pPr algn="l">
              <a:lnSpc>
                <a:spcPts val="2520"/>
              </a:lnSpc>
            </a:pPr>
            <a:r>
              <a:rPr lang="en-US" sz="2100" dirty="0">
                <a:solidFill>
                  <a:srgbClr val="000000"/>
                </a:solidFill>
                <a:latin typeface="Arial"/>
              </a:rPr>
              <a:t>A designer developed the color coding as shown on left for a health system that was to be installed in hospitals for patients use.</a:t>
            </a:r>
          </a:p>
          <a:p>
            <a:pPr algn="l">
              <a:lnSpc>
                <a:spcPts val="2520"/>
              </a:lnSpc>
            </a:pPr>
            <a:endParaRPr lang="en-US" sz="2100" dirty="0">
              <a:solidFill>
                <a:srgbClr val="000000"/>
              </a:solidFill>
              <a:latin typeface="Arial"/>
            </a:endParaRPr>
          </a:p>
          <a:p>
            <a:pPr algn="l">
              <a:lnSpc>
                <a:spcPts val="2520"/>
              </a:lnSpc>
            </a:pPr>
            <a:r>
              <a:rPr lang="en-US" sz="2100" dirty="0">
                <a:solidFill>
                  <a:srgbClr val="000000"/>
                </a:solidFill>
                <a:latin typeface="Arial"/>
              </a:rPr>
              <a:t>QA rejected the design. Why?</a:t>
            </a:r>
          </a:p>
        </p:txBody>
      </p:sp>
      <p:sp>
        <p:nvSpPr>
          <p:cNvPr id="16" name="TextBox 16"/>
          <p:cNvSpPr txBox="1"/>
          <p:nvPr/>
        </p:nvSpPr>
        <p:spPr>
          <a:xfrm>
            <a:off x="1477598" y="8133459"/>
            <a:ext cx="15332700" cy="1155750"/>
          </a:xfrm>
          <a:prstGeom prst="rect">
            <a:avLst/>
          </a:prstGeom>
        </p:spPr>
        <p:txBody>
          <a:bodyPr lIns="0" tIns="0" rIns="0" bIns="0" rtlCol="0" anchor="t">
            <a:spAutoFit/>
          </a:bodyPr>
          <a:lstStyle/>
          <a:p>
            <a:pPr algn="l">
              <a:lnSpc>
                <a:spcPts val="2430"/>
              </a:lnSpc>
            </a:pPr>
            <a:r>
              <a:rPr lang="en-US" sz="2250">
                <a:solidFill>
                  <a:srgbClr val="000000"/>
                </a:solidFill>
                <a:latin typeface="Arial"/>
              </a:rPr>
              <a:t>Detailed oriented and ability to put himself in shoes of multiple users</a:t>
            </a:r>
          </a:p>
        </p:txBody>
      </p:sp>
      <p:sp>
        <p:nvSpPr>
          <p:cNvPr id="17" name="TextBox 17"/>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Soft Skills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6900862"/>
            <a:ext cx="18283238" cy="3386138"/>
            <a:chOff x="0" y="0"/>
            <a:chExt cx="24377650" cy="4514850"/>
          </a:xfrm>
        </p:grpSpPr>
        <p:sp>
          <p:nvSpPr>
            <p:cNvPr id="3" name="Freeform 3"/>
            <p:cNvSpPr/>
            <p:nvPr/>
          </p:nvSpPr>
          <p:spPr>
            <a:xfrm>
              <a:off x="0" y="0"/>
              <a:ext cx="24377650" cy="4514850"/>
            </a:xfrm>
            <a:custGeom>
              <a:avLst/>
              <a:gdLst/>
              <a:ahLst/>
              <a:cxnLst/>
              <a:rect l="l" t="t" r="r" b="b"/>
              <a:pathLst>
                <a:path w="24377650" h="4514850">
                  <a:moveTo>
                    <a:pt x="0" y="0"/>
                  </a:moveTo>
                  <a:lnTo>
                    <a:pt x="24377650" y="0"/>
                  </a:lnTo>
                  <a:lnTo>
                    <a:pt x="24377650" y="4514850"/>
                  </a:lnTo>
                  <a:lnTo>
                    <a:pt x="0" y="4514850"/>
                  </a:lnTo>
                  <a:close/>
                </a:path>
              </a:pathLst>
            </a:custGeom>
            <a:solidFill>
              <a:srgbClr val="F2F2F2"/>
            </a:solidFill>
          </p:spPr>
        </p:sp>
      </p:grpSp>
      <p:sp>
        <p:nvSpPr>
          <p:cNvPr id="4" name="AutoShape 4"/>
          <p:cNvSpPr/>
          <p:nvPr/>
        </p:nvSpPr>
        <p:spPr>
          <a:xfrm>
            <a:off x="1324260" y="8052994"/>
            <a:ext cx="15615015" cy="99515"/>
          </a:xfrm>
          <a:prstGeom prst="line">
            <a:avLst/>
          </a:prstGeom>
          <a:ln w="57150" cap="rnd">
            <a:solidFill>
              <a:srgbClr val="0097E6"/>
            </a:solidFill>
            <a:prstDash val="solid"/>
            <a:headEnd type="none" w="sm" len="sm"/>
            <a:tailEnd type="none" w="sm" len="sm"/>
          </a:ln>
        </p:spPr>
      </p:sp>
      <p:grpSp>
        <p:nvGrpSpPr>
          <p:cNvPr id="5" name="Group 5"/>
          <p:cNvGrpSpPr/>
          <p:nvPr/>
        </p:nvGrpSpPr>
        <p:grpSpPr>
          <a:xfrm>
            <a:off x="4" y="0"/>
            <a:ext cx="849150" cy="10287000"/>
            <a:chOff x="0" y="0"/>
            <a:chExt cx="1132200" cy="13716000"/>
          </a:xfrm>
        </p:grpSpPr>
        <p:sp>
          <p:nvSpPr>
            <p:cNvPr id="6" name="Freeform 6"/>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7" name="TextBox 7"/>
          <p:cNvSpPr txBox="1"/>
          <p:nvPr/>
        </p:nvSpPr>
        <p:spPr>
          <a:xfrm>
            <a:off x="1477598" y="7382260"/>
            <a:ext cx="153327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Good Communication skills</a:t>
            </a:r>
          </a:p>
        </p:txBody>
      </p:sp>
      <p:sp>
        <p:nvSpPr>
          <p:cNvPr id="8" name="TextBox 8"/>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9" name="TextBox 9"/>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23</a:t>
            </a:r>
          </a:p>
        </p:txBody>
      </p:sp>
      <p:sp>
        <p:nvSpPr>
          <p:cNvPr id="10" name="TextBox 10"/>
          <p:cNvSpPr txBox="1"/>
          <p:nvPr/>
        </p:nvSpPr>
        <p:spPr>
          <a:xfrm>
            <a:off x="1477598" y="8133459"/>
            <a:ext cx="15332700" cy="1155750"/>
          </a:xfrm>
          <a:prstGeom prst="rect">
            <a:avLst/>
          </a:prstGeom>
        </p:spPr>
        <p:txBody>
          <a:bodyPr lIns="0" tIns="0" rIns="0" bIns="0" rtlCol="0" anchor="t">
            <a:spAutoFit/>
          </a:bodyPr>
          <a:lstStyle/>
          <a:p>
            <a:pPr algn="l">
              <a:lnSpc>
                <a:spcPts val="2430"/>
              </a:lnSpc>
            </a:pPr>
            <a:r>
              <a:rPr lang="en-US" sz="2250">
                <a:solidFill>
                  <a:srgbClr val="000000"/>
                </a:solidFill>
                <a:latin typeface="Arial"/>
              </a:rPr>
              <a:t>Understanding yet persuasive</a:t>
            </a:r>
          </a:p>
        </p:txBody>
      </p:sp>
      <p:sp>
        <p:nvSpPr>
          <p:cNvPr id="11" name="Freeform 11"/>
          <p:cNvSpPr/>
          <p:nvPr/>
        </p:nvSpPr>
        <p:spPr>
          <a:xfrm>
            <a:off x="5162212" y="1392750"/>
            <a:ext cx="7963500" cy="5447663"/>
          </a:xfrm>
          <a:custGeom>
            <a:avLst/>
            <a:gdLst/>
            <a:ahLst/>
            <a:cxnLst/>
            <a:rect l="l" t="t" r="r" b="b"/>
            <a:pathLst>
              <a:path w="7963500" h="5447663">
                <a:moveTo>
                  <a:pt x="0" y="0"/>
                </a:moveTo>
                <a:lnTo>
                  <a:pt x="7963501" y="0"/>
                </a:lnTo>
                <a:lnTo>
                  <a:pt x="7963501" y="5447663"/>
                </a:lnTo>
                <a:lnTo>
                  <a:pt x="0" y="5447663"/>
                </a:lnTo>
                <a:lnTo>
                  <a:pt x="0" y="0"/>
                </a:lnTo>
                <a:close/>
              </a:path>
            </a:pathLst>
          </a:custGeom>
          <a:blipFill>
            <a:blip r:embed="rId2"/>
            <a:stretch>
              <a:fillRect/>
            </a:stretch>
          </a:blipFill>
        </p:spPr>
      </p:sp>
      <p:sp>
        <p:nvSpPr>
          <p:cNvPr id="12" name="TextBox 12"/>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Soft Skills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6900862"/>
            <a:ext cx="18283238" cy="3386138"/>
            <a:chOff x="0" y="0"/>
            <a:chExt cx="24377650" cy="4514850"/>
          </a:xfrm>
        </p:grpSpPr>
        <p:sp>
          <p:nvSpPr>
            <p:cNvPr id="3" name="Freeform 3"/>
            <p:cNvSpPr/>
            <p:nvPr/>
          </p:nvSpPr>
          <p:spPr>
            <a:xfrm>
              <a:off x="0" y="0"/>
              <a:ext cx="24377650" cy="4514850"/>
            </a:xfrm>
            <a:custGeom>
              <a:avLst/>
              <a:gdLst/>
              <a:ahLst/>
              <a:cxnLst/>
              <a:rect l="l" t="t" r="r" b="b"/>
              <a:pathLst>
                <a:path w="24377650" h="4514850">
                  <a:moveTo>
                    <a:pt x="0" y="0"/>
                  </a:moveTo>
                  <a:lnTo>
                    <a:pt x="24377650" y="0"/>
                  </a:lnTo>
                  <a:lnTo>
                    <a:pt x="24377650" y="4514850"/>
                  </a:lnTo>
                  <a:lnTo>
                    <a:pt x="0" y="4514850"/>
                  </a:lnTo>
                  <a:close/>
                </a:path>
              </a:pathLst>
            </a:custGeom>
            <a:solidFill>
              <a:srgbClr val="F2F2F2"/>
            </a:solidFill>
          </p:spPr>
        </p:sp>
      </p:grpSp>
      <p:sp>
        <p:nvSpPr>
          <p:cNvPr id="4" name="AutoShape 4"/>
          <p:cNvSpPr/>
          <p:nvPr/>
        </p:nvSpPr>
        <p:spPr>
          <a:xfrm>
            <a:off x="1324260" y="8052994"/>
            <a:ext cx="15615015" cy="99648"/>
          </a:xfrm>
          <a:prstGeom prst="line">
            <a:avLst/>
          </a:prstGeom>
          <a:ln w="57150" cap="rnd">
            <a:solidFill>
              <a:srgbClr val="0097E6"/>
            </a:solidFill>
            <a:prstDash val="solid"/>
            <a:headEnd type="none" w="sm" len="sm"/>
            <a:tailEnd type="none" w="sm" len="sm"/>
          </a:ln>
        </p:spPr>
      </p:sp>
      <p:grpSp>
        <p:nvGrpSpPr>
          <p:cNvPr id="5" name="Group 5"/>
          <p:cNvGrpSpPr/>
          <p:nvPr/>
        </p:nvGrpSpPr>
        <p:grpSpPr>
          <a:xfrm>
            <a:off x="4" y="0"/>
            <a:ext cx="849150" cy="10287000"/>
            <a:chOff x="0" y="0"/>
            <a:chExt cx="1132200" cy="13716000"/>
          </a:xfrm>
        </p:grpSpPr>
        <p:sp>
          <p:nvSpPr>
            <p:cNvPr id="6" name="Freeform 6"/>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7" name="TextBox 7"/>
          <p:cNvSpPr txBox="1"/>
          <p:nvPr/>
        </p:nvSpPr>
        <p:spPr>
          <a:xfrm>
            <a:off x="1477598" y="7382260"/>
            <a:ext cx="153327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A Good software tester</a:t>
            </a:r>
          </a:p>
        </p:txBody>
      </p:sp>
      <p:sp>
        <p:nvSpPr>
          <p:cNvPr id="8" name="TextBox 8"/>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9" name="TextBox 9"/>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24</a:t>
            </a:r>
          </a:p>
        </p:txBody>
      </p:sp>
      <p:sp>
        <p:nvSpPr>
          <p:cNvPr id="10" name="Freeform 10"/>
          <p:cNvSpPr/>
          <p:nvPr/>
        </p:nvSpPr>
        <p:spPr>
          <a:xfrm>
            <a:off x="4686300" y="1351798"/>
            <a:ext cx="8915400" cy="5400677"/>
          </a:xfrm>
          <a:custGeom>
            <a:avLst/>
            <a:gdLst/>
            <a:ahLst/>
            <a:cxnLst/>
            <a:rect l="l" t="t" r="r" b="b"/>
            <a:pathLst>
              <a:path w="8915400" h="5400677">
                <a:moveTo>
                  <a:pt x="0" y="0"/>
                </a:moveTo>
                <a:lnTo>
                  <a:pt x="8915400" y="0"/>
                </a:lnTo>
                <a:lnTo>
                  <a:pt x="8915400" y="5400677"/>
                </a:lnTo>
                <a:lnTo>
                  <a:pt x="0" y="5400677"/>
                </a:lnTo>
                <a:lnTo>
                  <a:pt x="0" y="0"/>
                </a:lnTo>
                <a:close/>
              </a:path>
            </a:pathLst>
          </a:custGeom>
          <a:blipFill>
            <a:blip r:embed="rId2"/>
            <a:stretch>
              <a:fillRect/>
            </a:stretch>
          </a:blipFill>
        </p:spPr>
      </p:sp>
      <p:sp>
        <p:nvSpPr>
          <p:cNvPr id="11" name="TextBox 11"/>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Soft Skills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135986568d4_2_44"/>
          <p:cNvSpPr txBox="1">
            <a:spLocks noGrp="1"/>
          </p:cNvSpPr>
          <p:nvPr>
            <p:ph type="title"/>
          </p:nvPr>
        </p:nvSpPr>
        <p:spPr>
          <a:xfrm>
            <a:off x="1645913" y="429900"/>
            <a:ext cx="16220250" cy="2176200"/>
          </a:xfrm>
          <a:prstGeom prst="rect">
            <a:avLst/>
          </a:prstGeom>
          <a:noFill/>
          <a:ln>
            <a:noFill/>
          </a:ln>
        </p:spPr>
        <p:txBody>
          <a:bodyPr spcFirstLastPara="1" vert="horz" wrap="square" lIns="137138" tIns="68550" rIns="137138" bIns="68550" rtlCol="0" anchor="b" anchorCtr="0">
            <a:normAutofit/>
          </a:bodyPr>
          <a:lstStyle/>
          <a:p>
            <a:pPr>
              <a:buSzPts val="4800"/>
            </a:pPr>
            <a:r>
              <a:rPr lang="en-US"/>
              <a:t>Exercise</a:t>
            </a:r>
            <a:endParaRPr/>
          </a:p>
        </p:txBody>
      </p:sp>
      <p:sp>
        <p:nvSpPr>
          <p:cNvPr id="458" name="Google Shape;458;g135986568d4_2_44"/>
          <p:cNvSpPr txBox="1">
            <a:spLocks noGrp="1"/>
          </p:cNvSpPr>
          <p:nvPr>
            <p:ph type="ftr" idx="11"/>
          </p:nvPr>
        </p:nvSpPr>
        <p:spPr>
          <a:xfrm>
            <a:off x="6057900" y="156060"/>
            <a:ext cx="6172200" cy="547650"/>
          </a:xfrm>
          <a:prstGeom prst="rect">
            <a:avLst/>
          </a:prstGeom>
          <a:noFill/>
          <a:ln>
            <a:noFill/>
          </a:ln>
        </p:spPr>
        <p:txBody>
          <a:bodyPr spcFirstLastPara="1" vert="horz" wrap="square" lIns="137138" tIns="68550" rIns="137138" bIns="68550" rtlCol="0" anchor="ctr" anchorCtr="0">
            <a:noAutofit/>
          </a:bodyPr>
          <a:lstStyle/>
          <a:p>
            <a:r>
              <a:rPr lang="en-US"/>
              <a:t>SQA</a:t>
            </a:r>
            <a:endParaRPr/>
          </a:p>
        </p:txBody>
      </p:sp>
      <p:sp>
        <p:nvSpPr>
          <p:cNvPr id="459" name="Google Shape;459;g135986568d4_2_44"/>
          <p:cNvSpPr txBox="1">
            <a:spLocks noGrp="1"/>
          </p:cNvSpPr>
          <p:nvPr>
            <p:ph type="sldNum" idx="12"/>
          </p:nvPr>
        </p:nvSpPr>
        <p:spPr>
          <a:xfrm>
            <a:off x="12915900" y="9534525"/>
            <a:ext cx="4114800" cy="547650"/>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25</a:t>
            </a:fld>
            <a:endParaRPr/>
          </a:p>
        </p:txBody>
      </p:sp>
      <p:sp>
        <p:nvSpPr>
          <p:cNvPr id="460" name="Google Shape;460;g135986568d4_2_44"/>
          <p:cNvSpPr txBox="1">
            <a:spLocks noGrp="1"/>
          </p:cNvSpPr>
          <p:nvPr>
            <p:ph type="title" idx="2"/>
          </p:nvPr>
        </p:nvSpPr>
        <p:spPr>
          <a:xfrm rot="-5400000">
            <a:off x="-4191000" y="4711875"/>
            <a:ext cx="9246150" cy="682200"/>
          </a:xfrm>
          <a:prstGeom prst="rect">
            <a:avLst/>
          </a:prstGeom>
        </p:spPr>
        <p:txBody>
          <a:bodyPr spcFirstLastPara="1" vert="horz" wrap="square" lIns="137138" tIns="68550" rIns="137138" bIns="68550" rtlCol="0" anchor="b" anchorCtr="0">
            <a:normAutofit fontScale="90000"/>
          </a:bodyPr>
          <a:lstStyle/>
          <a:p>
            <a:r>
              <a:rPr lang="en-US"/>
              <a:t>Functional Testing</a:t>
            </a:r>
            <a:endParaRPr/>
          </a:p>
        </p:txBody>
      </p:sp>
      <p:sp>
        <p:nvSpPr>
          <p:cNvPr id="461" name="Google Shape;461;g135986568d4_2_44"/>
          <p:cNvSpPr txBox="1">
            <a:spLocks noGrp="1"/>
          </p:cNvSpPr>
          <p:nvPr>
            <p:ph type="body" idx="4294967295"/>
          </p:nvPr>
        </p:nvSpPr>
        <p:spPr>
          <a:xfrm>
            <a:off x="1645913" y="2768588"/>
            <a:ext cx="15087600" cy="5311350"/>
          </a:xfrm>
          <a:prstGeom prst="rect">
            <a:avLst/>
          </a:prstGeom>
          <a:noFill/>
          <a:ln>
            <a:noFill/>
          </a:ln>
        </p:spPr>
        <p:txBody>
          <a:bodyPr spcFirstLastPara="1" vert="horz" wrap="square" lIns="0" tIns="68550" rIns="0" bIns="68550" rtlCol="0" anchor="t" anchorCtr="0">
            <a:normAutofit/>
          </a:bodyPr>
          <a:lstStyle/>
          <a:p>
            <a:pPr marL="137160" indent="-137160">
              <a:lnSpc>
                <a:spcPct val="90000"/>
              </a:lnSpc>
              <a:spcBef>
                <a:spcPts val="2100"/>
              </a:spcBef>
              <a:buSzPts val="2000"/>
              <a:buChar char=" "/>
            </a:pPr>
            <a:endParaRPr dirty="0"/>
          </a:p>
          <a:p>
            <a:pPr marL="576072" lvl="1" indent="-274320">
              <a:lnSpc>
                <a:spcPct val="90000"/>
              </a:lnSpc>
              <a:spcBef>
                <a:spcPts val="600"/>
              </a:spcBef>
              <a:buSzPts val="1800"/>
              <a:buChar char="►"/>
            </a:pPr>
            <a:r>
              <a:rPr lang="en-US" dirty="0"/>
              <a:t>What do you understand of completeness, correctness and appropriateness of Software functional requirement</a:t>
            </a:r>
            <a:endParaRPr dirty="0"/>
          </a:p>
          <a:p>
            <a:pPr marL="576072" lvl="1" indent="-274320">
              <a:lnSpc>
                <a:spcPct val="90000"/>
              </a:lnSpc>
              <a:spcBef>
                <a:spcPts val="600"/>
              </a:spcBef>
              <a:buSzPts val="1800"/>
              <a:buChar char="►"/>
            </a:pPr>
            <a:r>
              <a:rPr lang="en-US" dirty="0"/>
              <a:t>Can you identify any gap(s) in following requirements</a:t>
            </a:r>
            <a:endParaRPr dirty="0"/>
          </a:p>
          <a:p>
            <a:pPr marL="2057400" lvl="2" indent="-476250">
              <a:lnSpc>
                <a:spcPct val="90000"/>
              </a:lnSpc>
              <a:spcBef>
                <a:spcPts val="600"/>
              </a:spcBef>
              <a:buSzPts val="1400"/>
              <a:buChar char="►"/>
            </a:pPr>
            <a:r>
              <a:rPr lang="en-US" dirty="0"/>
              <a:t>You are building a solar system rental solution that will be rented to needy/elderly people living in rural areas of Pakistan. The solution is tech-driven and therefore the solution consists of a mobile app. That first release, monthly billing, payments and notifications can only be done through mobile app. They will get in-app notifications for pending payments based on their usage. They can report any issues/complains through app. They will also be able to make payment through the mobile app. The solution In-app supports credit card payments only. Different usage and analytical data is sent from devices to central servers through GSM (mobile SIM).</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1588770" y="2548890"/>
            <a:ext cx="15144743" cy="11510"/>
          </a:xfrm>
          <a:prstGeom prst="line">
            <a:avLst/>
          </a:prstGeom>
          <a:ln w="57150" cap="rnd">
            <a:solidFill>
              <a:srgbClr val="0097E6"/>
            </a:solidFill>
            <a:prstDash val="solid"/>
            <a:headEnd type="none" w="sm" len="sm"/>
            <a:tailEnd type="none" w="sm" len="sm"/>
          </a:ln>
        </p:spPr>
      </p:sp>
      <p:grpSp>
        <p:nvGrpSpPr>
          <p:cNvPr id="3" name="Group 3"/>
          <p:cNvGrpSpPr/>
          <p:nvPr/>
        </p:nvGrpSpPr>
        <p:grpSpPr>
          <a:xfrm>
            <a:off x="4" y="0"/>
            <a:ext cx="849150" cy="10287000"/>
            <a:chOff x="0" y="0"/>
            <a:chExt cx="1132200" cy="13716000"/>
          </a:xfrm>
        </p:grpSpPr>
        <p:sp>
          <p:nvSpPr>
            <p:cNvPr id="4" name="Freeform 4"/>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5" name="TextBox 5"/>
          <p:cNvSpPr txBox="1"/>
          <p:nvPr/>
        </p:nvSpPr>
        <p:spPr>
          <a:xfrm>
            <a:off x="1737337" y="1790018"/>
            <a:ext cx="160374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Exercise</a:t>
            </a:r>
          </a:p>
        </p:txBody>
      </p:sp>
      <p:sp>
        <p:nvSpPr>
          <p:cNvPr id="6" name="TextBox 6"/>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7" name="TextBox 7"/>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25</a:t>
            </a:r>
          </a:p>
        </p:txBody>
      </p:sp>
      <p:sp>
        <p:nvSpPr>
          <p:cNvPr id="8" name="TextBox 8"/>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Functional Testing</a:t>
            </a:r>
          </a:p>
        </p:txBody>
      </p:sp>
      <p:sp>
        <p:nvSpPr>
          <p:cNvPr id="9" name="TextBox 9"/>
          <p:cNvSpPr txBox="1"/>
          <p:nvPr/>
        </p:nvSpPr>
        <p:spPr>
          <a:xfrm>
            <a:off x="1645912" y="2785713"/>
            <a:ext cx="15087600" cy="4355725"/>
          </a:xfrm>
          <a:prstGeom prst="rect">
            <a:avLst/>
          </a:prstGeom>
        </p:spPr>
        <p:txBody>
          <a:bodyPr lIns="0" tIns="0" rIns="0" bIns="0" rtlCol="0" anchor="t">
            <a:spAutoFit/>
          </a:bodyPr>
          <a:lstStyle/>
          <a:p>
            <a:pPr algn="l">
              <a:lnSpc>
                <a:spcPts val="2916"/>
              </a:lnSpc>
            </a:pPr>
            <a:endParaRPr/>
          </a:p>
          <a:p>
            <a:pPr marL="790385" lvl="2" indent="-263462" algn="l">
              <a:lnSpc>
                <a:spcPts val="2916"/>
              </a:lnSpc>
              <a:buFont typeface="Arial"/>
              <a:buChar char="⚬"/>
            </a:pPr>
            <a:r>
              <a:rPr lang="en-US" sz="2700">
                <a:solidFill>
                  <a:srgbClr val="333333"/>
                </a:solidFill>
                <a:latin typeface="Arial"/>
              </a:rPr>
              <a:t>You feel that the performance of the website is slower on your mobile and you have reported the bug. But the performance seems fine when developers try to test on their machine. They are suggesting that the performance issue is because of your own mobile.</a:t>
            </a:r>
          </a:p>
          <a:p>
            <a:pPr marL="1923098" lvl="3" indent="-480774" algn="l">
              <a:lnSpc>
                <a:spcPts val="2268"/>
              </a:lnSpc>
              <a:buFont typeface="Arial"/>
              <a:buChar char="￭"/>
            </a:pPr>
            <a:r>
              <a:rPr lang="en-US" sz="2100">
                <a:solidFill>
                  <a:srgbClr val="333333"/>
                </a:solidFill>
                <a:latin typeface="Arial"/>
              </a:rPr>
              <a:t>What would be your approach to follow up on this?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737345" y="2495530"/>
            <a:ext cx="14904750" cy="5276800"/>
          </a:xfrm>
          <a:prstGeom prst="rect">
            <a:avLst/>
          </a:prstGeom>
        </p:spPr>
        <p:txBody>
          <a:bodyPr lIns="0" tIns="0" rIns="0" bIns="0" rtlCol="0" anchor="t">
            <a:spAutoFit/>
          </a:bodyPr>
          <a:lstStyle/>
          <a:p>
            <a:pPr algn="l">
              <a:lnSpc>
                <a:spcPts val="9180"/>
              </a:lnSpc>
            </a:pPr>
            <a:r>
              <a:rPr lang="en-US" sz="9000">
                <a:solidFill>
                  <a:srgbClr val="FFFFFF"/>
                </a:solidFill>
                <a:latin typeface="Arial"/>
              </a:rPr>
              <a:t>Applications and Systems</a:t>
            </a:r>
          </a:p>
        </p:txBody>
      </p:sp>
      <p:sp>
        <p:nvSpPr>
          <p:cNvPr id="4" name="TextBox 4"/>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FFFFFF"/>
                </a:solidFill>
                <a:latin typeface="Arial"/>
              </a:rPr>
              <a:t>SQA</a:t>
            </a:r>
          </a:p>
        </p:txBody>
      </p:sp>
      <p:sp>
        <p:nvSpPr>
          <p:cNvPr id="5" name="TextBox 5"/>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FFFFFF"/>
                </a:solidFill>
                <a:latin typeface="Arial"/>
              </a:rPr>
              <a:t>26</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6900862"/>
            <a:ext cx="18283238" cy="3386138"/>
            <a:chOff x="0" y="0"/>
            <a:chExt cx="24377650" cy="4514850"/>
          </a:xfrm>
        </p:grpSpPr>
        <p:sp>
          <p:nvSpPr>
            <p:cNvPr id="3" name="Freeform 3"/>
            <p:cNvSpPr/>
            <p:nvPr/>
          </p:nvSpPr>
          <p:spPr>
            <a:xfrm>
              <a:off x="0" y="0"/>
              <a:ext cx="24377650" cy="4514850"/>
            </a:xfrm>
            <a:custGeom>
              <a:avLst/>
              <a:gdLst/>
              <a:ahLst/>
              <a:cxnLst/>
              <a:rect l="l" t="t" r="r" b="b"/>
              <a:pathLst>
                <a:path w="24377650" h="4514850">
                  <a:moveTo>
                    <a:pt x="0" y="0"/>
                  </a:moveTo>
                  <a:lnTo>
                    <a:pt x="24377650" y="0"/>
                  </a:lnTo>
                  <a:lnTo>
                    <a:pt x="24377650" y="4514850"/>
                  </a:lnTo>
                  <a:lnTo>
                    <a:pt x="0" y="4514850"/>
                  </a:lnTo>
                  <a:close/>
                </a:path>
              </a:pathLst>
            </a:custGeom>
            <a:solidFill>
              <a:srgbClr val="F2F2F2"/>
            </a:solidFill>
          </p:spPr>
        </p:sp>
      </p:grpSp>
      <p:sp>
        <p:nvSpPr>
          <p:cNvPr id="4" name="AutoShape 4"/>
          <p:cNvSpPr/>
          <p:nvPr/>
        </p:nvSpPr>
        <p:spPr>
          <a:xfrm>
            <a:off x="1324260" y="8052994"/>
            <a:ext cx="15615015" cy="99648"/>
          </a:xfrm>
          <a:prstGeom prst="line">
            <a:avLst/>
          </a:prstGeom>
          <a:ln w="57150" cap="rnd">
            <a:solidFill>
              <a:srgbClr val="0097E6"/>
            </a:solidFill>
            <a:prstDash val="solid"/>
            <a:headEnd type="none" w="sm" len="sm"/>
            <a:tailEnd type="none" w="sm" len="sm"/>
          </a:ln>
        </p:spPr>
      </p:sp>
      <p:grpSp>
        <p:nvGrpSpPr>
          <p:cNvPr id="5" name="Group 5"/>
          <p:cNvGrpSpPr/>
          <p:nvPr/>
        </p:nvGrpSpPr>
        <p:grpSpPr>
          <a:xfrm>
            <a:off x="4" y="0"/>
            <a:ext cx="849150" cy="10287000"/>
            <a:chOff x="0" y="0"/>
            <a:chExt cx="1132200" cy="13716000"/>
          </a:xfrm>
        </p:grpSpPr>
        <p:sp>
          <p:nvSpPr>
            <p:cNvPr id="6" name="Freeform 6"/>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7" name="TextBox 7"/>
          <p:cNvSpPr txBox="1"/>
          <p:nvPr/>
        </p:nvSpPr>
        <p:spPr>
          <a:xfrm>
            <a:off x="1477598" y="7382260"/>
            <a:ext cx="15332700" cy="770382"/>
          </a:xfrm>
          <a:prstGeom prst="rect">
            <a:avLst/>
          </a:prstGeom>
        </p:spPr>
        <p:txBody>
          <a:bodyPr lIns="0" tIns="0" rIns="0" bIns="0" rtlCol="0" anchor="t">
            <a:spAutoFit/>
          </a:bodyPr>
          <a:lstStyle/>
          <a:p>
            <a:pPr>
              <a:lnSpc>
                <a:spcPts val="5049"/>
              </a:lnSpc>
            </a:pPr>
            <a:r>
              <a:rPr lang="en-US" sz="4950">
                <a:solidFill>
                  <a:srgbClr val="1A1A1A"/>
                </a:solidFill>
                <a:latin typeface="Arial"/>
              </a:rPr>
              <a:t>2-tire and 3-tier Architecture</a:t>
            </a:r>
          </a:p>
        </p:txBody>
      </p:sp>
      <p:sp>
        <p:nvSpPr>
          <p:cNvPr id="8" name="TextBox 8"/>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9" name="TextBox 9"/>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27</a:t>
            </a:r>
          </a:p>
        </p:txBody>
      </p:sp>
      <p:sp>
        <p:nvSpPr>
          <p:cNvPr id="10" name="Freeform 10"/>
          <p:cNvSpPr/>
          <p:nvPr/>
        </p:nvSpPr>
        <p:spPr>
          <a:xfrm>
            <a:off x="4857750" y="1354298"/>
            <a:ext cx="8572500" cy="5600700"/>
          </a:xfrm>
          <a:custGeom>
            <a:avLst/>
            <a:gdLst/>
            <a:ahLst/>
            <a:cxnLst/>
            <a:rect l="l" t="t" r="r" b="b"/>
            <a:pathLst>
              <a:path w="8572500" h="5600700">
                <a:moveTo>
                  <a:pt x="0" y="0"/>
                </a:moveTo>
                <a:lnTo>
                  <a:pt x="8572500" y="0"/>
                </a:lnTo>
                <a:lnTo>
                  <a:pt x="8572500" y="5600700"/>
                </a:lnTo>
                <a:lnTo>
                  <a:pt x="0" y="5600700"/>
                </a:lnTo>
                <a:lnTo>
                  <a:pt x="0" y="0"/>
                </a:lnTo>
                <a:close/>
              </a:path>
            </a:pathLst>
          </a:custGeom>
          <a:blipFill>
            <a:blip r:embed="rId2"/>
            <a:stretch>
              <a:fillRect/>
            </a:stretch>
          </a:blipFill>
        </p:spPr>
      </p:sp>
      <p:sp>
        <p:nvSpPr>
          <p:cNvPr id="11" name="TextBox 11"/>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Web Applications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9525" y="6900862"/>
            <a:ext cx="18283238" cy="3386138"/>
            <a:chOff x="0" y="0"/>
            <a:chExt cx="24377650" cy="4514850"/>
          </a:xfrm>
        </p:grpSpPr>
        <p:sp>
          <p:nvSpPr>
            <p:cNvPr id="3" name="Freeform 3"/>
            <p:cNvSpPr/>
            <p:nvPr/>
          </p:nvSpPr>
          <p:spPr>
            <a:xfrm>
              <a:off x="0" y="0"/>
              <a:ext cx="24377650" cy="4514850"/>
            </a:xfrm>
            <a:custGeom>
              <a:avLst/>
              <a:gdLst/>
              <a:ahLst/>
              <a:cxnLst/>
              <a:rect l="l" t="t" r="r" b="b"/>
              <a:pathLst>
                <a:path w="24377650" h="4514850">
                  <a:moveTo>
                    <a:pt x="0" y="0"/>
                  </a:moveTo>
                  <a:lnTo>
                    <a:pt x="24377650" y="0"/>
                  </a:lnTo>
                  <a:lnTo>
                    <a:pt x="24377650" y="4514850"/>
                  </a:lnTo>
                  <a:lnTo>
                    <a:pt x="0" y="4514850"/>
                  </a:lnTo>
                  <a:close/>
                </a:path>
              </a:pathLst>
            </a:custGeom>
            <a:solidFill>
              <a:srgbClr val="F2F2F2"/>
            </a:solidFill>
          </p:spPr>
        </p:sp>
      </p:grpSp>
      <p:sp>
        <p:nvSpPr>
          <p:cNvPr id="4" name="AutoShape 4"/>
          <p:cNvSpPr/>
          <p:nvPr/>
        </p:nvSpPr>
        <p:spPr>
          <a:xfrm>
            <a:off x="1324260" y="8052994"/>
            <a:ext cx="15615015" cy="99648"/>
          </a:xfrm>
          <a:prstGeom prst="line">
            <a:avLst/>
          </a:prstGeom>
          <a:ln w="57150" cap="rnd">
            <a:solidFill>
              <a:srgbClr val="0097E6"/>
            </a:solidFill>
            <a:prstDash val="solid"/>
            <a:headEnd type="none" w="sm" len="sm"/>
            <a:tailEnd type="none" w="sm" len="sm"/>
          </a:ln>
        </p:spPr>
      </p:sp>
      <p:grpSp>
        <p:nvGrpSpPr>
          <p:cNvPr id="5" name="Group 5"/>
          <p:cNvGrpSpPr/>
          <p:nvPr/>
        </p:nvGrpSpPr>
        <p:grpSpPr>
          <a:xfrm>
            <a:off x="4" y="0"/>
            <a:ext cx="849150" cy="10287000"/>
            <a:chOff x="0" y="0"/>
            <a:chExt cx="1132200" cy="13716000"/>
          </a:xfrm>
        </p:grpSpPr>
        <p:sp>
          <p:nvSpPr>
            <p:cNvPr id="6" name="Freeform 6"/>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7" name="TextBox 7"/>
          <p:cNvSpPr txBox="1"/>
          <p:nvPr/>
        </p:nvSpPr>
        <p:spPr>
          <a:xfrm>
            <a:off x="1477598" y="7382260"/>
            <a:ext cx="15332700" cy="770382"/>
          </a:xfrm>
          <a:prstGeom prst="rect">
            <a:avLst/>
          </a:prstGeom>
        </p:spPr>
        <p:txBody>
          <a:bodyPr lIns="0" tIns="0" rIns="0" bIns="0" rtlCol="0" anchor="t">
            <a:spAutoFit/>
          </a:bodyPr>
          <a:lstStyle/>
          <a:p>
            <a:pPr>
              <a:lnSpc>
                <a:spcPts val="5049"/>
              </a:lnSpc>
            </a:pPr>
            <a:r>
              <a:rPr lang="en-US" sz="4950">
                <a:solidFill>
                  <a:srgbClr val="1A1A1A"/>
                </a:solidFill>
                <a:latin typeface="Arial"/>
              </a:rPr>
              <a:t>Monolithic vs Micro-service architecture</a:t>
            </a:r>
          </a:p>
        </p:txBody>
      </p:sp>
      <p:sp>
        <p:nvSpPr>
          <p:cNvPr id="8" name="TextBox 8"/>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9" name="TextBox 9"/>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28</a:t>
            </a:r>
          </a:p>
        </p:txBody>
      </p:sp>
      <p:sp>
        <p:nvSpPr>
          <p:cNvPr id="10" name="Freeform 10"/>
          <p:cNvSpPr/>
          <p:nvPr/>
        </p:nvSpPr>
        <p:spPr>
          <a:xfrm>
            <a:off x="2375138" y="1801520"/>
            <a:ext cx="4878524" cy="4637139"/>
          </a:xfrm>
          <a:custGeom>
            <a:avLst/>
            <a:gdLst/>
            <a:ahLst/>
            <a:cxnLst/>
            <a:rect l="l" t="t" r="r" b="b"/>
            <a:pathLst>
              <a:path w="4878524" h="4637139">
                <a:moveTo>
                  <a:pt x="0" y="0"/>
                </a:moveTo>
                <a:lnTo>
                  <a:pt x="4878523" y="0"/>
                </a:lnTo>
                <a:lnTo>
                  <a:pt x="4878523" y="4637138"/>
                </a:lnTo>
                <a:lnTo>
                  <a:pt x="0" y="4637138"/>
                </a:lnTo>
                <a:lnTo>
                  <a:pt x="0" y="0"/>
                </a:lnTo>
                <a:close/>
              </a:path>
            </a:pathLst>
          </a:custGeom>
          <a:blipFill>
            <a:blip r:embed="rId2"/>
            <a:stretch>
              <a:fillRect/>
            </a:stretch>
          </a:blipFill>
        </p:spPr>
      </p:sp>
      <p:sp>
        <p:nvSpPr>
          <p:cNvPr id="11" name="Freeform 11"/>
          <p:cNvSpPr/>
          <p:nvPr/>
        </p:nvSpPr>
        <p:spPr>
          <a:xfrm>
            <a:off x="9801000" y="976838"/>
            <a:ext cx="6336000" cy="6286500"/>
          </a:xfrm>
          <a:custGeom>
            <a:avLst/>
            <a:gdLst/>
            <a:ahLst/>
            <a:cxnLst/>
            <a:rect l="l" t="t" r="r" b="b"/>
            <a:pathLst>
              <a:path w="6336000" h="6286500">
                <a:moveTo>
                  <a:pt x="0" y="0"/>
                </a:moveTo>
                <a:lnTo>
                  <a:pt x="6336000" y="0"/>
                </a:lnTo>
                <a:lnTo>
                  <a:pt x="6336000" y="6286500"/>
                </a:lnTo>
                <a:lnTo>
                  <a:pt x="0" y="6286500"/>
                </a:lnTo>
                <a:lnTo>
                  <a:pt x="0" y="0"/>
                </a:lnTo>
                <a:close/>
              </a:path>
            </a:pathLst>
          </a:custGeom>
          <a:blipFill>
            <a:blip r:embed="rId3"/>
            <a:stretch>
              <a:fillRect/>
            </a:stretch>
          </a:blipFill>
        </p:spPr>
      </p:sp>
      <p:sp>
        <p:nvSpPr>
          <p:cNvPr id="12" name="TextBox 12"/>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Web Applications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4" y="0"/>
            <a:ext cx="849150" cy="10287000"/>
            <a:chOff x="0" y="0"/>
            <a:chExt cx="1132200" cy="13716000"/>
          </a:xfrm>
        </p:grpSpPr>
        <p:sp>
          <p:nvSpPr>
            <p:cNvPr id="3" name="Freeform 3"/>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4" name="AutoShape 4"/>
          <p:cNvSpPr/>
          <p:nvPr/>
        </p:nvSpPr>
        <p:spPr>
          <a:xfrm>
            <a:off x="1588770" y="2548890"/>
            <a:ext cx="15144750" cy="11515"/>
          </a:xfrm>
          <a:prstGeom prst="line">
            <a:avLst/>
          </a:prstGeom>
          <a:ln w="57150" cap="rnd">
            <a:solidFill>
              <a:srgbClr val="0097E6"/>
            </a:solidFill>
            <a:prstDash val="solid"/>
            <a:headEnd type="none" w="sm" len="sm"/>
            <a:tailEnd type="none" w="sm" len="sm"/>
          </a:ln>
        </p:spPr>
      </p:sp>
      <p:sp>
        <p:nvSpPr>
          <p:cNvPr id="5" name="TextBox 5"/>
          <p:cNvSpPr txBox="1"/>
          <p:nvPr/>
        </p:nvSpPr>
        <p:spPr>
          <a:xfrm>
            <a:off x="1737345" y="1790022"/>
            <a:ext cx="1490475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Table of Content</a:t>
            </a:r>
          </a:p>
        </p:txBody>
      </p:sp>
      <p:sp>
        <p:nvSpPr>
          <p:cNvPr id="6" name="TextBox 6"/>
          <p:cNvSpPr txBox="1"/>
          <p:nvPr/>
        </p:nvSpPr>
        <p:spPr>
          <a:xfrm>
            <a:off x="1645920" y="2785726"/>
            <a:ext cx="15087600" cy="5972125"/>
          </a:xfrm>
          <a:prstGeom prst="rect">
            <a:avLst/>
          </a:prstGeom>
        </p:spPr>
        <p:txBody>
          <a:bodyPr lIns="0" tIns="0" rIns="0" bIns="0" rtlCol="0" anchor="t">
            <a:spAutoFit/>
          </a:bodyPr>
          <a:lstStyle/>
          <a:p>
            <a:pPr algn="l">
              <a:lnSpc>
                <a:spcPts val="2916"/>
              </a:lnSpc>
            </a:pPr>
            <a:endParaRPr dirty="0"/>
          </a:p>
          <a:p>
            <a:pPr marL="790385" lvl="2" indent="-263462" algn="l">
              <a:lnSpc>
                <a:spcPts val="2916"/>
              </a:lnSpc>
              <a:buFont typeface="Arial"/>
              <a:buChar char="⚬"/>
            </a:pPr>
            <a:r>
              <a:rPr lang="en-US" sz="2700" dirty="0">
                <a:solidFill>
                  <a:srgbClr val="333333"/>
                </a:solidFill>
                <a:latin typeface="Arial"/>
              </a:rPr>
              <a:t>Introduction To Software Testing</a:t>
            </a:r>
          </a:p>
          <a:p>
            <a:pPr marL="790385" lvl="2" indent="-263462" algn="l">
              <a:lnSpc>
                <a:spcPts val="2916"/>
              </a:lnSpc>
              <a:buFont typeface="Arial"/>
              <a:buChar char="⚬"/>
            </a:pPr>
            <a:r>
              <a:rPr lang="en-US" sz="2700" dirty="0">
                <a:solidFill>
                  <a:srgbClr val="333333"/>
                </a:solidFill>
                <a:latin typeface="Arial"/>
              </a:rPr>
              <a:t>Who are Software Testers</a:t>
            </a:r>
          </a:p>
          <a:p>
            <a:pPr marL="790385" lvl="2" indent="-263462" algn="l">
              <a:lnSpc>
                <a:spcPts val="2916"/>
              </a:lnSpc>
              <a:buFont typeface="Arial"/>
              <a:buChar char="⚬"/>
            </a:pPr>
            <a:r>
              <a:rPr lang="en-US" sz="2700" dirty="0">
                <a:solidFill>
                  <a:srgbClr val="333333"/>
                </a:solidFill>
                <a:latin typeface="Arial"/>
              </a:rPr>
              <a:t>Overview of Applications and Systems</a:t>
            </a:r>
          </a:p>
          <a:p>
            <a:pPr marL="790385" lvl="2" indent="-263462" algn="l">
              <a:lnSpc>
                <a:spcPts val="2916"/>
              </a:lnSpc>
              <a:buFont typeface="Arial"/>
              <a:buChar char="⚬"/>
            </a:pPr>
            <a:r>
              <a:rPr lang="en-US" sz="2700" dirty="0">
                <a:solidFill>
                  <a:srgbClr val="333333"/>
                </a:solidFill>
                <a:latin typeface="Arial"/>
              </a:rPr>
              <a:t>Getting Started with Functional Testing</a:t>
            </a:r>
          </a:p>
          <a:p>
            <a:pPr marL="790385" lvl="2" indent="-263462" algn="l">
              <a:lnSpc>
                <a:spcPts val="2916"/>
              </a:lnSpc>
              <a:buFont typeface="Arial"/>
              <a:buChar char="⚬"/>
            </a:pPr>
            <a:r>
              <a:rPr lang="en-US" sz="2700" dirty="0">
                <a:solidFill>
                  <a:srgbClr val="333333"/>
                </a:solidFill>
                <a:latin typeface="Arial"/>
              </a:rPr>
              <a:t>Lab Exercise</a:t>
            </a:r>
          </a:p>
        </p:txBody>
      </p:sp>
      <p:sp>
        <p:nvSpPr>
          <p:cNvPr id="7" name="TextBox 7"/>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8" name="TextBox 8"/>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3</a:t>
            </a:r>
          </a:p>
        </p:txBody>
      </p:sp>
      <p:sp>
        <p:nvSpPr>
          <p:cNvPr id="9" name="TextBox 9"/>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Introduction</a:t>
            </a:r>
          </a:p>
        </p:txBody>
      </p:sp>
      <p:sp>
        <p:nvSpPr>
          <p:cNvPr id="10" name="Freeform 10"/>
          <p:cNvSpPr/>
          <p:nvPr/>
        </p:nvSpPr>
        <p:spPr>
          <a:xfrm>
            <a:off x="13147962" y="4353726"/>
            <a:ext cx="4014955" cy="4014956"/>
          </a:xfrm>
          <a:custGeom>
            <a:avLst/>
            <a:gdLst/>
            <a:ahLst/>
            <a:cxnLst/>
            <a:rect l="l" t="t" r="r" b="b"/>
            <a:pathLst>
              <a:path w="4014955" h="4014956">
                <a:moveTo>
                  <a:pt x="0" y="0"/>
                </a:moveTo>
                <a:lnTo>
                  <a:pt x="4014956" y="0"/>
                </a:lnTo>
                <a:lnTo>
                  <a:pt x="4014956" y="4014956"/>
                </a:lnTo>
                <a:lnTo>
                  <a:pt x="0" y="4014956"/>
                </a:lnTo>
                <a:lnTo>
                  <a:pt x="0" y="0"/>
                </a:lnTo>
                <a:close/>
              </a:path>
            </a:pathLst>
          </a:custGeom>
          <a:blipFill>
            <a:blip r:embed="rId2"/>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4" y="0"/>
            <a:ext cx="849150" cy="10287000"/>
            <a:chOff x="0" y="0"/>
            <a:chExt cx="1132200" cy="13716000"/>
          </a:xfrm>
        </p:grpSpPr>
        <p:sp>
          <p:nvSpPr>
            <p:cNvPr id="3" name="Freeform 3"/>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4" name="TextBox 4"/>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5" name="TextBox 5"/>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29</a:t>
            </a:r>
          </a:p>
        </p:txBody>
      </p:sp>
      <p:sp>
        <p:nvSpPr>
          <p:cNvPr id="6" name="Freeform 6"/>
          <p:cNvSpPr/>
          <p:nvPr/>
        </p:nvSpPr>
        <p:spPr>
          <a:xfrm>
            <a:off x="1529888" y="595350"/>
            <a:ext cx="15289612" cy="8847598"/>
          </a:xfrm>
          <a:custGeom>
            <a:avLst/>
            <a:gdLst/>
            <a:ahLst/>
            <a:cxnLst/>
            <a:rect l="l" t="t" r="r" b="b"/>
            <a:pathLst>
              <a:path w="15289612" h="8847598">
                <a:moveTo>
                  <a:pt x="0" y="0"/>
                </a:moveTo>
                <a:lnTo>
                  <a:pt x="15289612" y="0"/>
                </a:lnTo>
                <a:lnTo>
                  <a:pt x="15289612" y="8847598"/>
                </a:lnTo>
                <a:lnTo>
                  <a:pt x="0" y="8847598"/>
                </a:lnTo>
                <a:lnTo>
                  <a:pt x="0" y="0"/>
                </a:lnTo>
                <a:close/>
              </a:path>
            </a:pathLst>
          </a:custGeom>
          <a:blipFill>
            <a:blip r:embed="rId2"/>
            <a:stretch>
              <a:fillRect/>
            </a:stretch>
          </a:blipFill>
        </p:spPr>
      </p:sp>
      <p:sp>
        <p:nvSpPr>
          <p:cNvPr id="7" name="TextBox 7"/>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Mobile Applications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6900862"/>
            <a:ext cx="18283238" cy="3386138"/>
            <a:chOff x="0" y="0"/>
            <a:chExt cx="24377650" cy="4514850"/>
          </a:xfrm>
        </p:grpSpPr>
        <p:sp>
          <p:nvSpPr>
            <p:cNvPr id="3" name="Freeform 3"/>
            <p:cNvSpPr/>
            <p:nvPr/>
          </p:nvSpPr>
          <p:spPr>
            <a:xfrm>
              <a:off x="0" y="0"/>
              <a:ext cx="24377650" cy="4514850"/>
            </a:xfrm>
            <a:custGeom>
              <a:avLst/>
              <a:gdLst/>
              <a:ahLst/>
              <a:cxnLst/>
              <a:rect l="l" t="t" r="r" b="b"/>
              <a:pathLst>
                <a:path w="24377650" h="4514850">
                  <a:moveTo>
                    <a:pt x="0" y="0"/>
                  </a:moveTo>
                  <a:lnTo>
                    <a:pt x="24377650" y="0"/>
                  </a:lnTo>
                  <a:lnTo>
                    <a:pt x="24377650" y="4514850"/>
                  </a:lnTo>
                  <a:lnTo>
                    <a:pt x="0" y="4514850"/>
                  </a:lnTo>
                  <a:close/>
                </a:path>
              </a:pathLst>
            </a:custGeom>
            <a:solidFill>
              <a:srgbClr val="F2F2F2"/>
            </a:solidFill>
          </p:spPr>
        </p:sp>
      </p:grpSp>
      <p:sp>
        <p:nvSpPr>
          <p:cNvPr id="4" name="AutoShape 4"/>
          <p:cNvSpPr/>
          <p:nvPr/>
        </p:nvSpPr>
        <p:spPr>
          <a:xfrm>
            <a:off x="1324260" y="8052995"/>
            <a:ext cx="15486037" cy="99514"/>
          </a:xfrm>
          <a:prstGeom prst="line">
            <a:avLst/>
          </a:prstGeom>
          <a:ln w="57150" cap="rnd">
            <a:solidFill>
              <a:srgbClr val="0097E6"/>
            </a:solidFill>
            <a:prstDash val="solid"/>
            <a:headEnd type="none" w="sm" len="sm"/>
            <a:tailEnd type="none" w="sm" len="sm"/>
          </a:ln>
        </p:spPr>
      </p:sp>
      <p:grpSp>
        <p:nvGrpSpPr>
          <p:cNvPr id="5" name="Group 5"/>
          <p:cNvGrpSpPr/>
          <p:nvPr/>
        </p:nvGrpSpPr>
        <p:grpSpPr>
          <a:xfrm>
            <a:off x="4" y="0"/>
            <a:ext cx="849150" cy="10287000"/>
            <a:chOff x="0" y="0"/>
            <a:chExt cx="1132200" cy="13716000"/>
          </a:xfrm>
        </p:grpSpPr>
        <p:sp>
          <p:nvSpPr>
            <p:cNvPr id="6" name="Freeform 6"/>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7" name="TextBox 7"/>
          <p:cNvSpPr txBox="1"/>
          <p:nvPr/>
        </p:nvSpPr>
        <p:spPr>
          <a:xfrm>
            <a:off x="1477598" y="7382260"/>
            <a:ext cx="153327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Mobile App with backend</a:t>
            </a:r>
          </a:p>
        </p:txBody>
      </p:sp>
      <p:sp>
        <p:nvSpPr>
          <p:cNvPr id="8" name="TextBox 8"/>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9" name="TextBox 9"/>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30</a:t>
            </a:r>
          </a:p>
        </p:txBody>
      </p:sp>
      <p:sp>
        <p:nvSpPr>
          <p:cNvPr id="10" name="Freeform 10"/>
          <p:cNvSpPr/>
          <p:nvPr/>
        </p:nvSpPr>
        <p:spPr>
          <a:xfrm>
            <a:off x="3288300" y="932310"/>
            <a:ext cx="13256502" cy="5988683"/>
          </a:xfrm>
          <a:custGeom>
            <a:avLst/>
            <a:gdLst/>
            <a:ahLst/>
            <a:cxnLst/>
            <a:rect l="l" t="t" r="r" b="b"/>
            <a:pathLst>
              <a:path w="13256502" h="5988683">
                <a:moveTo>
                  <a:pt x="0" y="0"/>
                </a:moveTo>
                <a:lnTo>
                  <a:pt x="13256502" y="0"/>
                </a:lnTo>
                <a:lnTo>
                  <a:pt x="13256502" y="5988683"/>
                </a:lnTo>
                <a:lnTo>
                  <a:pt x="0" y="5988683"/>
                </a:lnTo>
                <a:lnTo>
                  <a:pt x="0" y="0"/>
                </a:lnTo>
                <a:close/>
              </a:path>
            </a:pathLst>
          </a:custGeom>
          <a:blipFill>
            <a:blip r:embed="rId2"/>
            <a:stretch>
              <a:fillRect/>
            </a:stretch>
          </a:blipFill>
        </p:spPr>
      </p:sp>
      <p:sp>
        <p:nvSpPr>
          <p:cNvPr id="11" name="TextBox 11"/>
          <p:cNvSpPr txBox="1"/>
          <p:nvPr/>
        </p:nvSpPr>
        <p:spPr>
          <a:xfrm>
            <a:off x="1477598" y="8133459"/>
            <a:ext cx="15332700" cy="1155750"/>
          </a:xfrm>
          <a:prstGeom prst="rect">
            <a:avLst/>
          </a:prstGeom>
        </p:spPr>
        <p:txBody>
          <a:bodyPr lIns="0" tIns="0" rIns="0" bIns="0" rtlCol="0" anchor="t">
            <a:spAutoFit/>
          </a:bodyPr>
          <a:lstStyle/>
          <a:p>
            <a:pPr algn="l">
              <a:lnSpc>
                <a:spcPts val="2430"/>
              </a:lnSpc>
            </a:pPr>
            <a:r>
              <a:rPr lang="en-US" sz="2250">
                <a:solidFill>
                  <a:srgbClr val="000000"/>
                </a:solidFill>
                <a:latin typeface="Arial"/>
              </a:rPr>
              <a:t>App that dont need backend (calculator, compass, measurrr, etc.) vs App that need backend (Amazon, Creem, Netflix, etc.)</a:t>
            </a:r>
          </a:p>
        </p:txBody>
      </p:sp>
      <p:sp>
        <p:nvSpPr>
          <p:cNvPr id="12" name="TextBox 12"/>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Mobile Applications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737345" y="2495530"/>
            <a:ext cx="14904750" cy="5276800"/>
          </a:xfrm>
          <a:prstGeom prst="rect">
            <a:avLst/>
          </a:prstGeom>
        </p:spPr>
        <p:txBody>
          <a:bodyPr lIns="0" tIns="0" rIns="0" bIns="0" rtlCol="0" anchor="t">
            <a:spAutoFit/>
          </a:bodyPr>
          <a:lstStyle/>
          <a:p>
            <a:pPr algn="l">
              <a:lnSpc>
                <a:spcPts val="9180"/>
              </a:lnSpc>
            </a:pPr>
            <a:r>
              <a:rPr lang="en-US" sz="9000">
                <a:solidFill>
                  <a:srgbClr val="FFFFFF"/>
                </a:solidFill>
                <a:latin typeface="Arial"/>
              </a:rPr>
              <a:t>Getting Started with Functional Testing</a:t>
            </a:r>
          </a:p>
        </p:txBody>
      </p:sp>
      <p:sp>
        <p:nvSpPr>
          <p:cNvPr id="4" name="TextBox 4"/>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FFFFFF"/>
                </a:solidFill>
                <a:latin typeface="Arial"/>
              </a:rPr>
              <a:t>SQA</a:t>
            </a:r>
          </a:p>
        </p:txBody>
      </p:sp>
      <p:sp>
        <p:nvSpPr>
          <p:cNvPr id="5" name="TextBox 5"/>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FFFFFF"/>
                </a:solidFill>
                <a:latin typeface="Arial"/>
              </a:rPr>
              <a:t>31</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1588770" y="2548890"/>
            <a:ext cx="15350505" cy="11514"/>
          </a:xfrm>
          <a:prstGeom prst="line">
            <a:avLst/>
          </a:prstGeom>
          <a:ln w="57150" cap="rnd">
            <a:solidFill>
              <a:srgbClr val="0097E6"/>
            </a:solidFill>
            <a:prstDash val="solid"/>
            <a:headEnd type="none" w="sm" len="sm"/>
            <a:tailEnd type="none" w="sm" len="sm"/>
          </a:ln>
        </p:spPr>
      </p:sp>
      <p:grpSp>
        <p:nvGrpSpPr>
          <p:cNvPr id="3" name="Group 3"/>
          <p:cNvGrpSpPr/>
          <p:nvPr/>
        </p:nvGrpSpPr>
        <p:grpSpPr>
          <a:xfrm>
            <a:off x="4" y="0"/>
            <a:ext cx="849150" cy="10287000"/>
            <a:chOff x="0" y="0"/>
            <a:chExt cx="1132200" cy="13716000"/>
          </a:xfrm>
        </p:grpSpPr>
        <p:sp>
          <p:nvSpPr>
            <p:cNvPr id="4" name="Freeform 4"/>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5" name="TextBox 5"/>
          <p:cNvSpPr txBox="1"/>
          <p:nvPr/>
        </p:nvSpPr>
        <p:spPr>
          <a:xfrm>
            <a:off x="1737345" y="1790022"/>
            <a:ext cx="1490475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Example of Functional Testing</a:t>
            </a:r>
          </a:p>
        </p:txBody>
      </p:sp>
      <p:sp>
        <p:nvSpPr>
          <p:cNvPr id="6" name="TextBox 6"/>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7" name="TextBox 7"/>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32</a:t>
            </a:r>
          </a:p>
        </p:txBody>
      </p:sp>
      <p:graphicFrame>
        <p:nvGraphicFramePr>
          <p:cNvPr id="8" name="Table 8"/>
          <p:cNvGraphicFramePr>
            <a:graphicFrameLocks noGrp="1"/>
          </p:cNvGraphicFramePr>
          <p:nvPr/>
        </p:nvGraphicFramePr>
        <p:xfrm>
          <a:off x="2133758" y="3193344"/>
          <a:ext cx="14230351" cy="5291267"/>
        </p:xfrm>
        <a:graphic>
          <a:graphicData uri="http://schemas.openxmlformats.org/drawingml/2006/table">
            <a:tbl>
              <a:tblPr/>
              <a:tblGrid>
                <a:gridCol w="1991506">
                  <a:extLst>
                    <a:ext uri="{9D8B030D-6E8A-4147-A177-3AD203B41FA5}">
                      <a16:colId xmlns:a16="http://schemas.microsoft.com/office/drawing/2014/main" val="20000"/>
                    </a:ext>
                  </a:extLst>
                </a:gridCol>
                <a:gridCol w="9106254">
                  <a:extLst>
                    <a:ext uri="{9D8B030D-6E8A-4147-A177-3AD203B41FA5}">
                      <a16:colId xmlns:a16="http://schemas.microsoft.com/office/drawing/2014/main" val="20001"/>
                    </a:ext>
                  </a:extLst>
                </a:gridCol>
                <a:gridCol w="3132591">
                  <a:extLst>
                    <a:ext uri="{9D8B030D-6E8A-4147-A177-3AD203B41FA5}">
                      <a16:colId xmlns:a16="http://schemas.microsoft.com/office/drawing/2014/main" val="20002"/>
                    </a:ext>
                  </a:extLst>
                </a:gridCol>
              </a:tblGrid>
              <a:tr h="866984">
                <a:tc>
                  <a:txBody>
                    <a:bodyPr/>
                    <a:lstStyle/>
                    <a:p>
                      <a:pPr algn="l">
                        <a:lnSpc>
                          <a:spcPts val="3240"/>
                        </a:lnSpc>
                        <a:defRPr/>
                      </a:pPr>
                      <a:r>
                        <a:rPr lang="en-US" sz="2700">
                          <a:solidFill>
                            <a:srgbClr val="FFFFFF"/>
                          </a:solidFill>
                          <a:latin typeface="Arial"/>
                        </a:rPr>
                        <a:t>List Size</a:t>
                      </a:r>
                      <a:endParaRPr lang="en-US" sz="110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0097E6"/>
                    </a:solidFill>
                  </a:tcPr>
                </a:tc>
                <a:tc>
                  <a:txBody>
                    <a:bodyPr/>
                    <a:lstStyle/>
                    <a:p>
                      <a:pPr algn="l">
                        <a:lnSpc>
                          <a:spcPts val="3240"/>
                        </a:lnSpc>
                        <a:defRPr/>
                      </a:pPr>
                      <a:r>
                        <a:rPr lang="en-US" sz="2700" dirty="0">
                          <a:solidFill>
                            <a:srgbClr val="FFFFFF"/>
                          </a:solidFill>
                          <a:latin typeface="Arial"/>
                        </a:rPr>
                        <a:t>Input set of integers</a:t>
                      </a:r>
                      <a:endParaRPr lang="en-US" sz="1100" dirty="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0097E6"/>
                    </a:solidFill>
                  </a:tcPr>
                </a:tc>
                <a:tc>
                  <a:txBody>
                    <a:bodyPr/>
                    <a:lstStyle/>
                    <a:p>
                      <a:pPr algn="l">
                        <a:lnSpc>
                          <a:spcPts val="3240"/>
                        </a:lnSpc>
                        <a:defRPr/>
                      </a:pPr>
                      <a:r>
                        <a:rPr lang="en-US" sz="2700">
                          <a:solidFill>
                            <a:srgbClr val="FFFFFF"/>
                          </a:solidFill>
                          <a:latin typeface="Arial"/>
                        </a:rPr>
                        <a:t>Expected Output (minimum value)</a:t>
                      </a:r>
                      <a:endParaRPr lang="en-US" sz="110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0097E6"/>
                    </a:solidFill>
                  </a:tcPr>
                </a:tc>
                <a:extLst>
                  <a:ext uri="{0D108BD9-81ED-4DB2-BD59-A6C34878D82A}">
                    <a16:rowId xmlns:a16="http://schemas.microsoft.com/office/drawing/2014/main" val="10000"/>
                  </a:ext>
                </a:extLst>
              </a:tr>
              <a:tr h="840602">
                <a:tc>
                  <a:txBody>
                    <a:bodyPr/>
                    <a:lstStyle/>
                    <a:p>
                      <a:pPr algn="l">
                        <a:lnSpc>
                          <a:spcPts val="2520"/>
                        </a:lnSpc>
                        <a:defRPr/>
                      </a:pPr>
                      <a:r>
                        <a:rPr lang="en-US" sz="2100">
                          <a:solidFill>
                            <a:srgbClr val="000000"/>
                          </a:solidFill>
                          <a:latin typeface="Arial"/>
                        </a:rPr>
                        <a:t>5</a:t>
                      </a:r>
                      <a:endParaRPr lang="en-US" sz="110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FD8FF"/>
                    </a:solidFill>
                  </a:tcPr>
                </a:tc>
                <a:tc>
                  <a:txBody>
                    <a:bodyPr/>
                    <a:lstStyle/>
                    <a:p>
                      <a:pPr algn="l">
                        <a:lnSpc>
                          <a:spcPts val="3240"/>
                        </a:lnSpc>
                        <a:defRPr/>
                      </a:pPr>
                      <a:r>
                        <a:rPr lang="en-US" sz="2700">
                          <a:solidFill>
                            <a:srgbClr val="000000"/>
                          </a:solidFill>
                          <a:latin typeface="Arial"/>
                        </a:rPr>
                        <a:t>6, 9, 2, 16, 19</a:t>
                      </a:r>
                      <a:endParaRPr lang="en-US" sz="110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FD8FF"/>
                    </a:solidFill>
                  </a:tcPr>
                </a:tc>
                <a:tc>
                  <a:txBody>
                    <a:bodyPr/>
                    <a:lstStyle/>
                    <a:p>
                      <a:pPr algn="l">
                        <a:lnSpc>
                          <a:spcPts val="1679"/>
                        </a:lnSpc>
                        <a:defRPr/>
                      </a:pPr>
                      <a:endParaRPr lang="en-US" sz="1100" dirty="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FD8FF"/>
                    </a:solidFill>
                  </a:tcPr>
                </a:tc>
                <a:extLst>
                  <a:ext uri="{0D108BD9-81ED-4DB2-BD59-A6C34878D82A}">
                    <a16:rowId xmlns:a16="http://schemas.microsoft.com/office/drawing/2014/main" val="10001"/>
                  </a:ext>
                </a:extLst>
              </a:tr>
              <a:tr h="840602">
                <a:tc>
                  <a:txBody>
                    <a:bodyPr/>
                    <a:lstStyle/>
                    <a:p>
                      <a:pPr algn="l">
                        <a:lnSpc>
                          <a:spcPts val="2520"/>
                        </a:lnSpc>
                        <a:defRPr/>
                      </a:pPr>
                      <a:r>
                        <a:rPr lang="en-US" sz="2100">
                          <a:solidFill>
                            <a:srgbClr val="000000"/>
                          </a:solidFill>
                          <a:latin typeface="Arial"/>
                        </a:rPr>
                        <a:t>7</a:t>
                      </a:r>
                      <a:endParaRPr lang="en-US" sz="110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7EBFF"/>
                    </a:solidFill>
                  </a:tcPr>
                </a:tc>
                <a:tc>
                  <a:txBody>
                    <a:bodyPr/>
                    <a:lstStyle/>
                    <a:p>
                      <a:pPr algn="l">
                        <a:lnSpc>
                          <a:spcPts val="3240"/>
                        </a:lnSpc>
                        <a:defRPr/>
                      </a:pPr>
                      <a:r>
                        <a:rPr lang="en-US" sz="2700">
                          <a:solidFill>
                            <a:srgbClr val="000000"/>
                          </a:solidFill>
                          <a:latin typeface="Arial"/>
                        </a:rPr>
                        <a:t>96, 11, 32, 9, 39, 99, 91</a:t>
                      </a:r>
                      <a:endParaRPr lang="en-US" sz="110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7EBFF"/>
                    </a:solidFill>
                  </a:tcPr>
                </a:tc>
                <a:tc>
                  <a:txBody>
                    <a:bodyPr/>
                    <a:lstStyle/>
                    <a:p>
                      <a:pPr algn="l">
                        <a:lnSpc>
                          <a:spcPts val="1679"/>
                        </a:lnSpc>
                        <a:defRPr/>
                      </a:pPr>
                      <a:endParaRPr lang="en-US" sz="1100" dirty="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7EBFF"/>
                    </a:solidFill>
                  </a:tcPr>
                </a:tc>
                <a:extLst>
                  <a:ext uri="{0D108BD9-81ED-4DB2-BD59-A6C34878D82A}">
                    <a16:rowId xmlns:a16="http://schemas.microsoft.com/office/drawing/2014/main" val="10002"/>
                  </a:ext>
                </a:extLst>
              </a:tr>
              <a:tr h="840602">
                <a:tc>
                  <a:txBody>
                    <a:bodyPr/>
                    <a:lstStyle/>
                    <a:p>
                      <a:pPr algn="l">
                        <a:lnSpc>
                          <a:spcPts val="2520"/>
                        </a:lnSpc>
                        <a:defRPr/>
                      </a:pPr>
                      <a:r>
                        <a:rPr lang="en-US" sz="2100">
                          <a:solidFill>
                            <a:srgbClr val="000000"/>
                          </a:solidFill>
                          <a:latin typeface="Arial"/>
                        </a:rPr>
                        <a:t>7</a:t>
                      </a:r>
                      <a:endParaRPr lang="en-US" sz="110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FD8FF"/>
                    </a:solidFill>
                  </a:tcPr>
                </a:tc>
                <a:tc>
                  <a:txBody>
                    <a:bodyPr/>
                    <a:lstStyle/>
                    <a:p>
                      <a:pPr algn="l">
                        <a:lnSpc>
                          <a:spcPts val="3240"/>
                        </a:lnSpc>
                        <a:defRPr/>
                      </a:pPr>
                      <a:r>
                        <a:rPr lang="en-US" sz="2700">
                          <a:solidFill>
                            <a:srgbClr val="000000"/>
                          </a:solidFill>
                          <a:latin typeface="Arial"/>
                        </a:rPr>
                        <a:t>31, 36, 42, 16, 65, 76, 81</a:t>
                      </a:r>
                      <a:endParaRPr lang="en-US" sz="110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FD8FF"/>
                    </a:solidFill>
                  </a:tcPr>
                </a:tc>
                <a:tc>
                  <a:txBody>
                    <a:bodyPr/>
                    <a:lstStyle/>
                    <a:p>
                      <a:pPr algn="l">
                        <a:lnSpc>
                          <a:spcPts val="1679"/>
                        </a:lnSpc>
                        <a:defRPr/>
                      </a:pPr>
                      <a:endParaRPr lang="en-US" sz="110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FD8FF"/>
                    </a:solidFill>
                  </a:tcPr>
                </a:tc>
                <a:extLst>
                  <a:ext uri="{0D108BD9-81ED-4DB2-BD59-A6C34878D82A}">
                    <a16:rowId xmlns:a16="http://schemas.microsoft.com/office/drawing/2014/main" val="10003"/>
                  </a:ext>
                </a:extLst>
              </a:tr>
              <a:tr h="859113">
                <a:tc>
                  <a:txBody>
                    <a:bodyPr/>
                    <a:lstStyle/>
                    <a:p>
                      <a:pPr algn="l">
                        <a:lnSpc>
                          <a:spcPts val="2520"/>
                        </a:lnSpc>
                        <a:defRPr/>
                      </a:pPr>
                      <a:r>
                        <a:rPr lang="en-US" sz="2100">
                          <a:solidFill>
                            <a:srgbClr val="000000"/>
                          </a:solidFill>
                          <a:latin typeface="Arial"/>
                        </a:rPr>
                        <a:t>6</a:t>
                      </a:r>
                      <a:endParaRPr lang="en-US" sz="110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C7EBFF"/>
                    </a:solidFill>
                  </a:tcPr>
                </a:tc>
                <a:tc>
                  <a:txBody>
                    <a:bodyPr/>
                    <a:lstStyle/>
                    <a:p>
                      <a:pPr algn="l">
                        <a:lnSpc>
                          <a:spcPts val="3240"/>
                        </a:lnSpc>
                        <a:defRPr/>
                      </a:pPr>
                      <a:r>
                        <a:rPr lang="en-US" sz="2700">
                          <a:solidFill>
                            <a:srgbClr val="000000"/>
                          </a:solidFill>
                          <a:latin typeface="Arial"/>
                        </a:rPr>
                        <a:t>106,109,88,111, 114,116</a:t>
                      </a:r>
                      <a:endParaRPr lang="en-US" sz="110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C7EBFF"/>
                    </a:solidFill>
                  </a:tcPr>
                </a:tc>
                <a:tc>
                  <a:txBody>
                    <a:bodyPr/>
                    <a:lstStyle/>
                    <a:p>
                      <a:pPr algn="l">
                        <a:lnSpc>
                          <a:spcPts val="1679"/>
                        </a:lnSpc>
                        <a:defRPr/>
                      </a:pPr>
                      <a:endParaRPr lang="en-US" sz="1100"/>
                    </a:p>
                  </a:txBody>
                  <a:tcPr marL="91450" marR="91450" marT="91450" marB="914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rgbClr val="C7EBFF"/>
                    </a:solidFill>
                  </a:tcPr>
                </a:tc>
                <a:extLst>
                  <a:ext uri="{0D108BD9-81ED-4DB2-BD59-A6C34878D82A}">
                    <a16:rowId xmlns:a16="http://schemas.microsoft.com/office/drawing/2014/main" val="10004"/>
                  </a:ext>
                </a:extLst>
              </a:tr>
              <a:tr h="914648">
                <a:tc>
                  <a:txBody>
                    <a:bodyPr/>
                    <a:lstStyle/>
                    <a:p>
                      <a:pPr algn="l">
                        <a:lnSpc>
                          <a:spcPts val="2520"/>
                        </a:lnSpc>
                        <a:defRPr/>
                      </a:pPr>
                      <a:r>
                        <a:rPr lang="en-US" sz="2100">
                          <a:solidFill>
                            <a:srgbClr val="000000"/>
                          </a:solidFill>
                          <a:latin typeface="Arial"/>
                        </a:rPr>
                        <a:t>6</a:t>
                      </a:r>
                      <a:endParaRPr lang="en-US" sz="1100"/>
                    </a:p>
                  </a:txBody>
                  <a:tcPr marL="91450" marR="91450" marT="91450" marB="9145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solidFill>
                      <a:srgbClr val="8FD8FF"/>
                    </a:solidFill>
                  </a:tcPr>
                </a:tc>
                <a:tc>
                  <a:txBody>
                    <a:bodyPr/>
                    <a:lstStyle/>
                    <a:p>
                      <a:pPr algn="l">
                        <a:lnSpc>
                          <a:spcPts val="3240"/>
                        </a:lnSpc>
                        <a:defRPr/>
                      </a:pPr>
                      <a:r>
                        <a:rPr lang="en-US" sz="2700" dirty="0">
                          <a:solidFill>
                            <a:srgbClr val="000000"/>
                          </a:solidFill>
                          <a:latin typeface="Arial"/>
                        </a:rPr>
                        <a:t>61,69,99,31,21,69</a:t>
                      </a:r>
                      <a:endParaRPr lang="en-US" sz="1100" dirty="0"/>
                    </a:p>
                  </a:txBody>
                  <a:tcPr marL="91450" marR="91450" marT="91450" marB="9145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solidFill>
                      <a:srgbClr val="8FD8FF"/>
                    </a:solidFill>
                  </a:tcPr>
                </a:tc>
                <a:tc>
                  <a:txBody>
                    <a:bodyPr/>
                    <a:lstStyle/>
                    <a:p>
                      <a:pPr algn="l">
                        <a:lnSpc>
                          <a:spcPts val="1679"/>
                        </a:lnSpc>
                        <a:defRPr/>
                      </a:pPr>
                      <a:endParaRPr lang="en-US" sz="1100" dirty="0"/>
                    </a:p>
                  </a:txBody>
                  <a:tcPr marL="91450" marR="91450" marT="91450" marB="91450" anchor="ct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solidFill>
                        <a:srgbClr val="F2F2F2"/>
                      </a:solidFill>
                      <a:prstDash val="solid"/>
                      <a:round/>
                      <a:headEnd type="none" w="med" len="med"/>
                      <a:tailEnd type="none" w="med" len="med"/>
                    </a:lnT>
                    <a:lnB w="38100" cap="flat" cmpd="sng" algn="ctr">
                      <a:solidFill>
                        <a:srgbClr val="F2F2F2"/>
                      </a:solidFill>
                      <a:prstDash val="solid"/>
                      <a:round/>
                      <a:headEnd type="none" w="med" len="med"/>
                      <a:tailEnd type="none" w="med" len="med"/>
                    </a:lnB>
                    <a:solidFill>
                      <a:srgbClr val="8FD8FF"/>
                    </a:solidFill>
                  </a:tcPr>
                </a:tc>
                <a:extLst>
                  <a:ext uri="{0D108BD9-81ED-4DB2-BD59-A6C34878D82A}">
                    <a16:rowId xmlns:a16="http://schemas.microsoft.com/office/drawing/2014/main" val="10005"/>
                  </a:ext>
                </a:extLst>
              </a:tr>
            </a:tbl>
          </a:graphicData>
        </a:graphic>
      </p:graphicFrame>
      <p:sp>
        <p:nvSpPr>
          <p:cNvPr id="9" name="TextBox 9"/>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Functional Testing</a:t>
            </a:r>
          </a:p>
        </p:txBody>
      </p:sp>
      <p:sp>
        <p:nvSpPr>
          <p:cNvPr id="10" name="TextBox 10"/>
          <p:cNvSpPr txBox="1"/>
          <p:nvPr/>
        </p:nvSpPr>
        <p:spPr>
          <a:xfrm>
            <a:off x="6522562" y="8666688"/>
            <a:ext cx="3854100" cy="456250"/>
          </a:xfrm>
          <a:prstGeom prst="rect">
            <a:avLst/>
          </a:prstGeom>
        </p:spPr>
        <p:txBody>
          <a:bodyPr lIns="0" tIns="0" rIns="0" bIns="0" rtlCol="0" anchor="t">
            <a:spAutoFit/>
          </a:bodyPr>
          <a:lstStyle/>
          <a:p>
            <a:pPr algn="l">
              <a:lnSpc>
                <a:spcPts val="2916"/>
              </a:lnSpc>
            </a:pPr>
            <a:r>
              <a:rPr lang="en-US" sz="3000">
                <a:solidFill>
                  <a:srgbClr val="E69138"/>
                </a:solidFill>
                <a:latin typeface="Arial Bold"/>
              </a:rPr>
              <a:t>Are These Enough?</a:t>
            </a:r>
          </a:p>
        </p:txBody>
      </p:sp>
      <p:grpSp>
        <p:nvGrpSpPr>
          <p:cNvPr id="11" name="Group 11"/>
          <p:cNvGrpSpPr/>
          <p:nvPr/>
        </p:nvGrpSpPr>
        <p:grpSpPr>
          <a:xfrm>
            <a:off x="13355781" y="4350328"/>
            <a:ext cx="492410" cy="462546"/>
            <a:chOff x="0" y="0"/>
            <a:chExt cx="656546" cy="616728"/>
          </a:xfrm>
        </p:grpSpPr>
        <p:sp>
          <p:nvSpPr>
            <p:cNvPr id="12" name="Freeform 12"/>
            <p:cNvSpPr/>
            <p:nvPr/>
          </p:nvSpPr>
          <p:spPr>
            <a:xfrm>
              <a:off x="0" y="0"/>
              <a:ext cx="656590" cy="616712"/>
            </a:xfrm>
            <a:custGeom>
              <a:avLst/>
              <a:gdLst/>
              <a:ahLst/>
              <a:cxnLst/>
              <a:rect l="l" t="t" r="r" b="b"/>
              <a:pathLst>
                <a:path w="656590" h="616712">
                  <a:moveTo>
                    <a:pt x="0" y="0"/>
                  </a:moveTo>
                  <a:lnTo>
                    <a:pt x="656590" y="0"/>
                  </a:lnTo>
                  <a:lnTo>
                    <a:pt x="656590" y="616712"/>
                  </a:lnTo>
                  <a:lnTo>
                    <a:pt x="0" y="616712"/>
                  </a:lnTo>
                  <a:close/>
                </a:path>
              </a:pathLst>
            </a:custGeom>
            <a:solidFill>
              <a:srgbClr val="8FD8FF"/>
            </a:solidFill>
          </p:spPr>
        </p:sp>
        <p:sp>
          <p:nvSpPr>
            <p:cNvPr id="13" name="TextBox 13"/>
            <p:cNvSpPr txBox="1"/>
            <p:nvPr/>
          </p:nvSpPr>
          <p:spPr>
            <a:xfrm>
              <a:off x="0" y="-9525"/>
              <a:ext cx="656546" cy="626253"/>
            </a:xfrm>
            <a:prstGeom prst="rect">
              <a:avLst/>
            </a:prstGeom>
          </p:spPr>
          <p:txBody>
            <a:bodyPr lIns="50800" tIns="50800" rIns="50800" bIns="50800" rtlCol="0" anchor="ctr"/>
            <a:lstStyle/>
            <a:p>
              <a:pPr algn="ctr">
                <a:lnSpc>
                  <a:spcPts val="3240"/>
                </a:lnSpc>
              </a:pPr>
              <a:r>
                <a:rPr lang="en-US" sz="2700" dirty="0">
                  <a:solidFill>
                    <a:srgbClr val="1A1A1A"/>
                  </a:solidFill>
                  <a:latin typeface="Noto Sans"/>
                </a:rPr>
                <a:t>2</a:t>
              </a:r>
            </a:p>
          </p:txBody>
        </p:sp>
      </p:grpSp>
      <p:grpSp>
        <p:nvGrpSpPr>
          <p:cNvPr id="14" name="Group 14"/>
          <p:cNvGrpSpPr/>
          <p:nvPr/>
        </p:nvGrpSpPr>
        <p:grpSpPr>
          <a:xfrm>
            <a:off x="13355781" y="5168841"/>
            <a:ext cx="492410" cy="462546"/>
            <a:chOff x="0" y="0"/>
            <a:chExt cx="656546" cy="616728"/>
          </a:xfrm>
        </p:grpSpPr>
        <p:sp>
          <p:nvSpPr>
            <p:cNvPr id="15" name="Freeform 15"/>
            <p:cNvSpPr/>
            <p:nvPr/>
          </p:nvSpPr>
          <p:spPr>
            <a:xfrm>
              <a:off x="0" y="0"/>
              <a:ext cx="656590" cy="616712"/>
            </a:xfrm>
            <a:custGeom>
              <a:avLst/>
              <a:gdLst/>
              <a:ahLst/>
              <a:cxnLst/>
              <a:rect l="l" t="t" r="r" b="b"/>
              <a:pathLst>
                <a:path w="656590" h="616712">
                  <a:moveTo>
                    <a:pt x="0" y="0"/>
                  </a:moveTo>
                  <a:lnTo>
                    <a:pt x="656590" y="0"/>
                  </a:lnTo>
                  <a:lnTo>
                    <a:pt x="656590" y="616712"/>
                  </a:lnTo>
                  <a:lnTo>
                    <a:pt x="0" y="616712"/>
                  </a:lnTo>
                  <a:close/>
                </a:path>
              </a:pathLst>
            </a:custGeom>
            <a:solidFill>
              <a:srgbClr val="C7EBFF"/>
            </a:solidFill>
          </p:spPr>
        </p:sp>
        <p:sp>
          <p:nvSpPr>
            <p:cNvPr id="16" name="TextBox 16"/>
            <p:cNvSpPr txBox="1"/>
            <p:nvPr/>
          </p:nvSpPr>
          <p:spPr>
            <a:xfrm>
              <a:off x="0" y="-47625"/>
              <a:ext cx="656546" cy="664353"/>
            </a:xfrm>
            <a:prstGeom prst="rect">
              <a:avLst/>
            </a:prstGeom>
          </p:spPr>
          <p:txBody>
            <a:bodyPr lIns="50800" tIns="50800" rIns="50800" bIns="50800" rtlCol="0" anchor="ctr"/>
            <a:lstStyle/>
            <a:p>
              <a:pPr algn="ctr">
                <a:lnSpc>
                  <a:spcPts val="2879"/>
                </a:lnSpc>
              </a:pPr>
              <a:r>
                <a:rPr lang="en-US" sz="2400">
                  <a:solidFill>
                    <a:srgbClr val="1A1A1A"/>
                  </a:solidFill>
                  <a:latin typeface="Arial"/>
                </a:rPr>
                <a:t>9</a:t>
              </a:r>
            </a:p>
          </p:txBody>
        </p:sp>
      </p:grpSp>
      <p:grpSp>
        <p:nvGrpSpPr>
          <p:cNvPr id="17" name="Group 17"/>
          <p:cNvGrpSpPr/>
          <p:nvPr/>
        </p:nvGrpSpPr>
        <p:grpSpPr>
          <a:xfrm>
            <a:off x="13355781" y="5987354"/>
            <a:ext cx="683088" cy="462546"/>
            <a:chOff x="0" y="0"/>
            <a:chExt cx="910784" cy="616728"/>
          </a:xfrm>
        </p:grpSpPr>
        <p:sp>
          <p:nvSpPr>
            <p:cNvPr id="18" name="Freeform 18"/>
            <p:cNvSpPr/>
            <p:nvPr/>
          </p:nvSpPr>
          <p:spPr>
            <a:xfrm>
              <a:off x="0" y="0"/>
              <a:ext cx="910844" cy="616712"/>
            </a:xfrm>
            <a:custGeom>
              <a:avLst/>
              <a:gdLst/>
              <a:ahLst/>
              <a:cxnLst/>
              <a:rect l="l" t="t" r="r" b="b"/>
              <a:pathLst>
                <a:path w="910844" h="616712">
                  <a:moveTo>
                    <a:pt x="0" y="0"/>
                  </a:moveTo>
                  <a:lnTo>
                    <a:pt x="910844" y="0"/>
                  </a:lnTo>
                  <a:lnTo>
                    <a:pt x="910844" y="616712"/>
                  </a:lnTo>
                  <a:lnTo>
                    <a:pt x="0" y="616712"/>
                  </a:lnTo>
                  <a:close/>
                </a:path>
              </a:pathLst>
            </a:custGeom>
            <a:solidFill>
              <a:srgbClr val="8FD8FF"/>
            </a:solidFill>
          </p:spPr>
        </p:sp>
        <p:sp>
          <p:nvSpPr>
            <p:cNvPr id="19" name="TextBox 19"/>
            <p:cNvSpPr txBox="1"/>
            <p:nvPr/>
          </p:nvSpPr>
          <p:spPr>
            <a:xfrm>
              <a:off x="0" y="-9525"/>
              <a:ext cx="910784" cy="626253"/>
            </a:xfrm>
            <a:prstGeom prst="rect">
              <a:avLst/>
            </a:prstGeom>
          </p:spPr>
          <p:txBody>
            <a:bodyPr lIns="50800" tIns="50800" rIns="50800" bIns="50800" rtlCol="0" anchor="ctr"/>
            <a:lstStyle/>
            <a:p>
              <a:pPr algn="ctr">
                <a:lnSpc>
                  <a:spcPts val="3240"/>
                </a:lnSpc>
              </a:pPr>
              <a:r>
                <a:rPr lang="en-US" sz="2700">
                  <a:solidFill>
                    <a:srgbClr val="1A1A1A"/>
                  </a:solidFill>
                  <a:latin typeface="Noto Sans"/>
                </a:rPr>
                <a:t>16</a:t>
              </a:r>
            </a:p>
          </p:txBody>
        </p:sp>
      </p:grpSp>
      <p:grpSp>
        <p:nvGrpSpPr>
          <p:cNvPr id="20" name="Group 20"/>
          <p:cNvGrpSpPr/>
          <p:nvPr/>
        </p:nvGrpSpPr>
        <p:grpSpPr>
          <a:xfrm>
            <a:off x="13355781" y="7001767"/>
            <a:ext cx="683088" cy="462546"/>
            <a:chOff x="0" y="0"/>
            <a:chExt cx="910784" cy="616728"/>
          </a:xfrm>
        </p:grpSpPr>
        <p:sp>
          <p:nvSpPr>
            <p:cNvPr id="21" name="Freeform 21"/>
            <p:cNvSpPr/>
            <p:nvPr/>
          </p:nvSpPr>
          <p:spPr>
            <a:xfrm>
              <a:off x="0" y="0"/>
              <a:ext cx="910844" cy="616712"/>
            </a:xfrm>
            <a:custGeom>
              <a:avLst/>
              <a:gdLst/>
              <a:ahLst/>
              <a:cxnLst/>
              <a:rect l="l" t="t" r="r" b="b"/>
              <a:pathLst>
                <a:path w="910844" h="616712">
                  <a:moveTo>
                    <a:pt x="0" y="0"/>
                  </a:moveTo>
                  <a:lnTo>
                    <a:pt x="910844" y="0"/>
                  </a:lnTo>
                  <a:lnTo>
                    <a:pt x="910844" y="616712"/>
                  </a:lnTo>
                  <a:lnTo>
                    <a:pt x="0" y="616712"/>
                  </a:lnTo>
                  <a:close/>
                </a:path>
              </a:pathLst>
            </a:custGeom>
            <a:solidFill>
              <a:srgbClr val="C7EBFF"/>
            </a:solidFill>
          </p:spPr>
        </p:sp>
        <p:sp>
          <p:nvSpPr>
            <p:cNvPr id="22" name="TextBox 22"/>
            <p:cNvSpPr txBox="1"/>
            <p:nvPr/>
          </p:nvSpPr>
          <p:spPr>
            <a:xfrm>
              <a:off x="0" y="-9525"/>
              <a:ext cx="910784" cy="626253"/>
            </a:xfrm>
            <a:prstGeom prst="rect">
              <a:avLst/>
            </a:prstGeom>
          </p:spPr>
          <p:txBody>
            <a:bodyPr lIns="50800" tIns="50800" rIns="50800" bIns="50800" rtlCol="0" anchor="ctr"/>
            <a:lstStyle/>
            <a:p>
              <a:pPr algn="ctr">
                <a:lnSpc>
                  <a:spcPts val="3240"/>
                </a:lnSpc>
              </a:pPr>
              <a:r>
                <a:rPr lang="en-US" sz="2700">
                  <a:solidFill>
                    <a:srgbClr val="1A1A1A"/>
                  </a:solidFill>
                  <a:latin typeface="Noto Sans"/>
                </a:rPr>
                <a:t>88</a:t>
              </a:r>
            </a:p>
          </p:txBody>
        </p:sp>
      </p:grpSp>
      <p:grpSp>
        <p:nvGrpSpPr>
          <p:cNvPr id="23" name="Group 23"/>
          <p:cNvGrpSpPr/>
          <p:nvPr/>
        </p:nvGrpSpPr>
        <p:grpSpPr>
          <a:xfrm>
            <a:off x="13355781" y="7784908"/>
            <a:ext cx="683088" cy="462546"/>
            <a:chOff x="0" y="0"/>
            <a:chExt cx="910784" cy="616728"/>
          </a:xfrm>
        </p:grpSpPr>
        <p:sp>
          <p:nvSpPr>
            <p:cNvPr id="24" name="Freeform 24"/>
            <p:cNvSpPr/>
            <p:nvPr/>
          </p:nvSpPr>
          <p:spPr>
            <a:xfrm>
              <a:off x="0" y="0"/>
              <a:ext cx="910844" cy="616712"/>
            </a:xfrm>
            <a:custGeom>
              <a:avLst/>
              <a:gdLst/>
              <a:ahLst/>
              <a:cxnLst/>
              <a:rect l="l" t="t" r="r" b="b"/>
              <a:pathLst>
                <a:path w="910844" h="616712">
                  <a:moveTo>
                    <a:pt x="0" y="0"/>
                  </a:moveTo>
                  <a:lnTo>
                    <a:pt x="910844" y="0"/>
                  </a:lnTo>
                  <a:lnTo>
                    <a:pt x="910844" y="616712"/>
                  </a:lnTo>
                  <a:lnTo>
                    <a:pt x="0" y="616712"/>
                  </a:lnTo>
                  <a:close/>
                </a:path>
              </a:pathLst>
            </a:custGeom>
            <a:solidFill>
              <a:srgbClr val="8FD8FF"/>
            </a:solidFill>
          </p:spPr>
        </p:sp>
        <p:sp>
          <p:nvSpPr>
            <p:cNvPr id="25" name="TextBox 25"/>
            <p:cNvSpPr txBox="1"/>
            <p:nvPr/>
          </p:nvSpPr>
          <p:spPr>
            <a:xfrm>
              <a:off x="0" y="-9525"/>
              <a:ext cx="910784" cy="626253"/>
            </a:xfrm>
            <a:prstGeom prst="rect">
              <a:avLst/>
            </a:prstGeom>
          </p:spPr>
          <p:txBody>
            <a:bodyPr lIns="50800" tIns="50800" rIns="50800" bIns="50800" rtlCol="0" anchor="ctr"/>
            <a:lstStyle/>
            <a:p>
              <a:pPr algn="ctr">
                <a:lnSpc>
                  <a:spcPts val="3240"/>
                </a:lnSpc>
              </a:pPr>
              <a:r>
                <a:rPr lang="en-US" sz="2700">
                  <a:solidFill>
                    <a:srgbClr val="1A1A1A"/>
                  </a:solidFill>
                  <a:latin typeface="Noto Sans"/>
                </a:rPr>
                <a:t>21</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4" y="0"/>
            <a:ext cx="849150" cy="10287000"/>
            <a:chOff x="0" y="0"/>
            <a:chExt cx="1132200" cy="13716000"/>
          </a:xfrm>
        </p:grpSpPr>
        <p:sp>
          <p:nvSpPr>
            <p:cNvPr id="3" name="Freeform 3"/>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4" name="AutoShape 4"/>
          <p:cNvSpPr/>
          <p:nvPr/>
        </p:nvSpPr>
        <p:spPr>
          <a:xfrm>
            <a:off x="1588770" y="2548890"/>
            <a:ext cx="15144750" cy="11515"/>
          </a:xfrm>
          <a:prstGeom prst="line">
            <a:avLst/>
          </a:prstGeom>
          <a:ln w="57150" cap="rnd">
            <a:solidFill>
              <a:srgbClr val="0097E6"/>
            </a:solidFill>
            <a:prstDash val="solid"/>
            <a:headEnd type="none" w="sm" len="sm"/>
            <a:tailEnd type="none" w="sm" len="sm"/>
          </a:ln>
        </p:spPr>
      </p:sp>
      <p:sp>
        <p:nvSpPr>
          <p:cNvPr id="5" name="TextBox 5"/>
          <p:cNvSpPr txBox="1"/>
          <p:nvPr/>
        </p:nvSpPr>
        <p:spPr>
          <a:xfrm>
            <a:off x="1737345" y="1790022"/>
            <a:ext cx="1490475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Other Possibilities</a:t>
            </a:r>
          </a:p>
        </p:txBody>
      </p:sp>
      <p:sp>
        <p:nvSpPr>
          <p:cNvPr id="6" name="TextBox 6"/>
          <p:cNvSpPr txBox="1"/>
          <p:nvPr/>
        </p:nvSpPr>
        <p:spPr>
          <a:xfrm>
            <a:off x="1645920" y="2785726"/>
            <a:ext cx="15087600" cy="5972125"/>
          </a:xfrm>
          <a:prstGeom prst="rect">
            <a:avLst/>
          </a:prstGeom>
        </p:spPr>
        <p:txBody>
          <a:bodyPr lIns="0" tIns="0" rIns="0" bIns="0" rtlCol="0" anchor="t">
            <a:spAutoFit/>
          </a:bodyPr>
          <a:lstStyle/>
          <a:p>
            <a:pPr algn="l">
              <a:lnSpc>
                <a:spcPts val="2916"/>
              </a:lnSpc>
            </a:pPr>
            <a:endParaRPr/>
          </a:p>
          <a:p>
            <a:pPr marL="790385" lvl="2" indent="-263462" algn="l">
              <a:lnSpc>
                <a:spcPts val="2916"/>
              </a:lnSpc>
              <a:buFont typeface="Arial"/>
              <a:buChar char="⚬"/>
            </a:pPr>
            <a:r>
              <a:rPr lang="en-US" sz="2700">
                <a:solidFill>
                  <a:srgbClr val="333333"/>
                </a:solidFill>
                <a:latin typeface="Arial"/>
              </a:rPr>
              <a:t>A very short list with size 1/2/3</a:t>
            </a:r>
          </a:p>
          <a:p>
            <a:pPr marL="790385" lvl="2" indent="-263462" algn="l">
              <a:lnSpc>
                <a:spcPts val="2916"/>
              </a:lnSpc>
              <a:buFont typeface="Arial"/>
              <a:buChar char="⚬"/>
            </a:pPr>
            <a:r>
              <a:rPr lang="en-US" sz="2700">
                <a:solidFill>
                  <a:srgbClr val="333333"/>
                </a:solidFill>
                <a:latin typeface="Arial"/>
              </a:rPr>
              <a:t>An empty list</a:t>
            </a:r>
          </a:p>
          <a:p>
            <a:pPr marL="790385" lvl="2" indent="-263462" algn="l">
              <a:lnSpc>
                <a:spcPts val="2916"/>
              </a:lnSpc>
              <a:buFont typeface="Arial"/>
              <a:buChar char="⚬"/>
            </a:pPr>
            <a:r>
              <a:rPr lang="en-US" sz="2700">
                <a:solidFill>
                  <a:srgbClr val="333333"/>
                </a:solidFill>
                <a:latin typeface="Arial"/>
              </a:rPr>
              <a:t>An element where the minimum is first or last element</a:t>
            </a:r>
          </a:p>
          <a:p>
            <a:pPr marL="790385" lvl="2" indent="-263462" algn="l">
              <a:lnSpc>
                <a:spcPts val="2916"/>
              </a:lnSpc>
              <a:buFont typeface="Arial"/>
              <a:buChar char="⚬"/>
            </a:pPr>
            <a:r>
              <a:rPr lang="en-US" sz="2700">
                <a:solidFill>
                  <a:srgbClr val="333333"/>
                </a:solidFill>
                <a:latin typeface="Arial"/>
              </a:rPr>
              <a:t>A list where minimum element is negative</a:t>
            </a:r>
          </a:p>
          <a:p>
            <a:pPr marL="790385" lvl="2" indent="-263462" algn="l">
              <a:lnSpc>
                <a:spcPts val="2916"/>
              </a:lnSpc>
              <a:buFont typeface="Arial"/>
              <a:buChar char="⚬"/>
            </a:pPr>
            <a:r>
              <a:rPr lang="en-US" sz="2700">
                <a:solidFill>
                  <a:srgbClr val="333333"/>
                </a:solidFill>
                <a:latin typeface="Arial"/>
              </a:rPr>
              <a:t>A list of all negative elements</a:t>
            </a:r>
          </a:p>
          <a:p>
            <a:pPr marL="790385" lvl="2" indent="-263462" algn="l">
              <a:lnSpc>
                <a:spcPts val="2916"/>
              </a:lnSpc>
              <a:buFont typeface="Arial"/>
              <a:buChar char="⚬"/>
            </a:pPr>
            <a:r>
              <a:rPr lang="en-US" sz="2700">
                <a:solidFill>
                  <a:srgbClr val="333333"/>
                </a:solidFill>
                <a:latin typeface="Arial"/>
              </a:rPr>
              <a:t>A list with duplicate elements</a:t>
            </a:r>
          </a:p>
          <a:p>
            <a:pPr marL="790385" lvl="2" indent="-263462" algn="l">
              <a:lnSpc>
                <a:spcPts val="2916"/>
              </a:lnSpc>
              <a:buFont typeface="Arial"/>
              <a:buChar char="⚬"/>
            </a:pPr>
            <a:r>
              <a:rPr lang="en-US" sz="2700">
                <a:solidFill>
                  <a:srgbClr val="333333"/>
                </a:solidFill>
                <a:latin typeface="Arial"/>
              </a:rPr>
              <a:t>A list that contains non numeric characters</a:t>
            </a:r>
          </a:p>
          <a:p>
            <a:pPr marL="790385" lvl="2" indent="-263462" algn="l">
              <a:lnSpc>
                <a:spcPts val="2916"/>
              </a:lnSpc>
              <a:buFont typeface="Arial"/>
              <a:buChar char="⚬"/>
            </a:pPr>
            <a:r>
              <a:rPr lang="en-US" sz="2700">
                <a:solidFill>
                  <a:srgbClr val="333333"/>
                </a:solidFill>
                <a:latin typeface="Arial"/>
              </a:rPr>
              <a:t>A list where one element is greater than the maximum or minimum value</a:t>
            </a:r>
          </a:p>
        </p:txBody>
      </p:sp>
      <p:sp>
        <p:nvSpPr>
          <p:cNvPr id="7" name="TextBox 7"/>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8" name="TextBox 8"/>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33</a:t>
            </a:r>
          </a:p>
        </p:txBody>
      </p:sp>
      <p:sp>
        <p:nvSpPr>
          <p:cNvPr id="9" name="TextBox 9"/>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Functional Testing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1588770" y="2548890"/>
            <a:ext cx="15144750" cy="11510"/>
          </a:xfrm>
          <a:prstGeom prst="line">
            <a:avLst/>
          </a:prstGeom>
          <a:ln w="57150" cap="rnd">
            <a:solidFill>
              <a:srgbClr val="0097E6"/>
            </a:solidFill>
            <a:prstDash val="solid"/>
            <a:headEnd type="none" w="sm" len="sm"/>
            <a:tailEnd type="none" w="sm" len="sm"/>
          </a:ln>
        </p:spPr>
      </p:sp>
      <p:grpSp>
        <p:nvGrpSpPr>
          <p:cNvPr id="3" name="Group 3"/>
          <p:cNvGrpSpPr/>
          <p:nvPr/>
        </p:nvGrpSpPr>
        <p:grpSpPr>
          <a:xfrm>
            <a:off x="4" y="0"/>
            <a:ext cx="849150" cy="10287000"/>
            <a:chOff x="0" y="0"/>
            <a:chExt cx="1132200" cy="13716000"/>
          </a:xfrm>
        </p:grpSpPr>
        <p:sp>
          <p:nvSpPr>
            <p:cNvPr id="4" name="Freeform 4"/>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5" name="TextBox 5"/>
          <p:cNvSpPr txBox="1"/>
          <p:nvPr/>
        </p:nvSpPr>
        <p:spPr>
          <a:xfrm>
            <a:off x="1737337" y="1790018"/>
            <a:ext cx="160374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Possible test scenarios for a login?</a:t>
            </a:r>
          </a:p>
        </p:txBody>
      </p:sp>
      <p:sp>
        <p:nvSpPr>
          <p:cNvPr id="6" name="TextBox 6"/>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7" name="TextBox 7"/>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34</a:t>
            </a:r>
          </a:p>
        </p:txBody>
      </p:sp>
      <p:sp>
        <p:nvSpPr>
          <p:cNvPr id="8" name="TextBox 8"/>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Functional Testing</a:t>
            </a:r>
          </a:p>
        </p:txBody>
      </p:sp>
      <p:sp>
        <p:nvSpPr>
          <p:cNvPr id="9" name="TextBox 9"/>
          <p:cNvSpPr txBox="1"/>
          <p:nvPr/>
        </p:nvSpPr>
        <p:spPr>
          <a:xfrm>
            <a:off x="1645920" y="2795251"/>
            <a:ext cx="15087600" cy="5962600"/>
          </a:xfrm>
          <a:prstGeom prst="rect">
            <a:avLst/>
          </a:prstGeom>
        </p:spPr>
        <p:txBody>
          <a:bodyPr lIns="0" tIns="0" rIns="0" bIns="0" rtlCol="0" anchor="t">
            <a:spAutoFit/>
          </a:bodyPr>
          <a:lstStyle/>
          <a:p>
            <a:pPr algn="l">
              <a:lnSpc>
                <a:spcPts val="2268"/>
              </a:lnSpc>
            </a:pPr>
            <a:endParaRPr/>
          </a:p>
          <a:p>
            <a:pPr marL="790385" lvl="2" indent="-263462" algn="l">
              <a:lnSpc>
                <a:spcPts val="2916"/>
              </a:lnSpc>
              <a:buFont typeface="Arial"/>
              <a:buChar char="⚬"/>
            </a:pPr>
            <a:r>
              <a:rPr lang="en-US" sz="2700">
                <a:solidFill>
                  <a:srgbClr val="333333"/>
                </a:solidFill>
                <a:latin typeface="Arial"/>
              </a:rPr>
              <a:t>Field validations</a:t>
            </a:r>
          </a:p>
          <a:p>
            <a:pPr marL="956122" lvl="3" indent="-239031" algn="l">
              <a:lnSpc>
                <a:spcPts val="2268"/>
              </a:lnSpc>
              <a:buFont typeface="Arial"/>
              <a:buChar char="￭"/>
            </a:pPr>
            <a:r>
              <a:rPr lang="en-US" sz="2100">
                <a:solidFill>
                  <a:srgbClr val="333333"/>
                </a:solidFill>
                <a:latin typeface="Arial"/>
              </a:rPr>
              <a:t>Empty fields + Ok button</a:t>
            </a:r>
          </a:p>
          <a:p>
            <a:pPr marL="956122" lvl="3" indent="-239031" algn="l">
              <a:lnSpc>
                <a:spcPts val="2268"/>
              </a:lnSpc>
              <a:buFont typeface="Arial"/>
              <a:buChar char="￭"/>
            </a:pPr>
            <a:r>
              <a:rPr lang="en-US" sz="2100">
                <a:solidFill>
                  <a:srgbClr val="333333"/>
                </a:solidFill>
                <a:latin typeface="Arial"/>
              </a:rPr>
              <a:t>One valid + one empty + Ok button</a:t>
            </a:r>
          </a:p>
          <a:p>
            <a:pPr marL="956122" lvl="3" indent="-239031" algn="l">
              <a:lnSpc>
                <a:spcPts val="2268"/>
              </a:lnSpc>
              <a:buFont typeface="Arial"/>
              <a:buChar char="￭"/>
            </a:pPr>
            <a:r>
              <a:rPr lang="en-US" sz="2100">
                <a:solidFill>
                  <a:srgbClr val="333333"/>
                </a:solidFill>
                <a:latin typeface="Arial"/>
              </a:rPr>
              <a:t>Not allowed characters (if any) + Ok button</a:t>
            </a:r>
          </a:p>
          <a:p>
            <a:pPr marL="956122" lvl="3" indent="-239031" algn="l">
              <a:lnSpc>
                <a:spcPts val="2268"/>
              </a:lnSpc>
              <a:buFont typeface="Arial"/>
              <a:buChar char="￭"/>
            </a:pPr>
            <a:r>
              <a:rPr lang="en-US" sz="2100">
                <a:solidFill>
                  <a:srgbClr val="333333"/>
                </a:solidFill>
                <a:latin typeface="Arial"/>
              </a:rPr>
              <a:t>Greater than maximum allowed characters</a:t>
            </a:r>
          </a:p>
          <a:p>
            <a:pPr marL="956122" lvl="3" indent="-239031" algn="l">
              <a:lnSpc>
                <a:spcPts val="2268"/>
              </a:lnSpc>
              <a:buFont typeface="Arial"/>
              <a:buChar char="￭"/>
            </a:pPr>
            <a:r>
              <a:rPr lang="en-US" sz="2100">
                <a:solidFill>
                  <a:srgbClr val="333333"/>
                </a:solidFill>
                <a:latin typeface="Arial"/>
              </a:rPr>
              <a:t>Incorrect email format</a:t>
            </a:r>
          </a:p>
          <a:p>
            <a:pPr marL="790385" lvl="2" indent="-263462" algn="l">
              <a:lnSpc>
                <a:spcPts val="2916"/>
              </a:lnSpc>
              <a:buFont typeface="Arial"/>
              <a:buChar char="⚬"/>
            </a:pPr>
            <a:r>
              <a:rPr lang="en-US" sz="2700">
                <a:solidFill>
                  <a:srgbClr val="333333"/>
                </a:solidFill>
                <a:latin typeface="Arial"/>
              </a:rPr>
              <a:t>Invalid entries</a:t>
            </a:r>
          </a:p>
          <a:p>
            <a:pPr marL="956122" lvl="3" indent="-239031" algn="l">
              <a:lnSpc>
                <a:spcPts val="2268"/>
              </a:lnSpc>
              <a:buFont typeface="Arial"/>
              <a:buChar char="￭"/>
            </a:pPr>
            <a:r>
              <a:rPr lang="en-US" sz="2100">
                <a:solidFill>
                  <a:srgbClr val="333333"/>
                </a:solidFill>
                <a:latin typeface="Arial"/>
              </a:rPr>
              <a:t>Invalid username and/or password</a:t>
            </a:r>
          </a:p>
          <a:p>
            <a:pPr marL="956122" lvl="3" indent="-239031" algn="l">
              <a:lnSpc>
                <a:spcPts val="2268"/>
              </a:lnSpc>
              <a:buFont typeface="Arial"/>
              <a:buChar char="￭"/>
            </a:pPr>
            <a:r>
              <a:rPr lang="en-US" sz="2100">
                <a:solidFill>
                  <a:srgbClr val="333333"/>
                </a:solidFill>
                <a:latin typeface="Arial"/>
              </a:rPr>
              <a:t>Valid credential for deleted/locked user</a:t>
            </a:r>
          </a:p>
          <a:p>
            <a:pPr marL="956122" lvl="3" indent="-239031" algn="l">
              <a:lnSpc>
                <a:spcPts val="2268"/>
              </a:lnSpc>
              <a:buFont typeface="Arial"/>
              <a:buChar char="￭"/>
            </a:pPr>
            <a:r>
              <a:rPr lang="en-US" sz="2100">
                <a:solidFill>
                  <a:srgbClr val="333333"/>
                </a:solidFill>
                <a:latin typeface="Arial"/>
              </a:rPr>
              <a:t>Old credentials for an updated password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1588770" y="2548890"/>
            <a:ext cx="15144750" cy="11510"/>
          </a:xfrm>
          <a:prstGeom prst="line">
            <a:avLst/>
          </a:prstGeom>
          <a:ln w="57150" cap="rnd">
            <a:solidFill>
              <a:srgbClr val="0097E6"/>
            </a:solidFill>
            <a:prstDash val="solid"/>
            <a:headEnd type="none" w="sm" len="sm"/>
            <a:tailEnd type="none" w="sm" len="sm"/>
          </a:ln>
        </p:spPr>
      </p:sp>
      <p:grpSp>
        <p:nvGrpSpPr>
          <p:cNvPr id="3" name="Group 3"/>
          <p:cNvGrpSpPr/>
          <p:nvPr/>
        </p:nvGrpSpPr>
        <p:grpSpPr>
          <a:xfrm>
            <a:off x="4" y="0"/>
            <a:ext cx="849150" cy="10287000"/>
            <a:chOff x="0" y="0"/>
            <a:chExt cx="1132200" cy="13716000"/>
          </a:xfrm>
        </p:grpSpPr>
        <p:sp>
          <p:nvSpPr>
            <p:cNvPr id="4" name="Freeform 4"/>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5" name="TextBox 5"/>
          <p:cNvSpPr txBox="1"/>
          <p:nvPr/>
        </p:nvSpPr>
        <p:spPr>
          <a:xfrm>
            <a:off x="1737337" y="1790018"/>
            <a:ext cx="160374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Possible test scenarios for a login?</a:t>
            </a:r>
          </a:p>
        </p:txBody>
      </p:sp>
      <p:sp>
        <p:nvSpPr>
          <p:cNvPr id="6" name="TextBox 6"/>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7" name="TextBox 7"/>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35</a:t>
            </a:r>
          </a:p>
        </p:txBody>
      </p:sp>
      <p:sp>
        <p:nvSpPr>
          <p:cNvPr id="8" name="TextBox 8"/>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Functional Testing</a:t>
            </a:r>
          </a:p>
        </p:txBody>
      </p:sp>
      <p:sp>
        <p:nvSpPr>
          <p:cNvPr id="9" name="TextBox 9"/>
          <p:cNvSpPr txBox="1"/>
          <p:nvPr/>
        </p:nvSpPr>
        <p:spPr>
          <a:xfrm>
            <a:off x="1645920" y="2795251"/>
            <a:ext cx="15087600" cy="5962600"/>
          </a:xfrm>
          <a:prstGeom prst="rect">
            <a:avLst/>
          </a:prstGeom>
        </p:spPr>
        <p:txBody>
          <a:bodyPr lIns="0" tIns="0" rIns="0" bIns="0" rtlCol="0" anchor="t">
            <a:spAutoFit/>
          </a:bodyPr>
          <a:lstStyle/>
          <a:p>
            <a:pPr algn="l">
              <a:lnSpc>
                <a:spcPts val="2268"/>
              </a:lnSpc>
            </a:pPr>
            <a:endParaRPr/>
          </a:p>
          <a:p>
            <a:pPr marL="790385" lvl="2" indent="-263462" algn="l">
              <a:lnSpc>
                <a:spcPts val="2916"/>
              </a:lnSpc>
              <a:buFont typeface="Arial"/>
              <a:buChar char="⚬"/>
            </a:pPr>
            <a:r>
              <a:rPr lang="en-US" sz="2700">
                <a:solidFill>
                  <a:srgbClr val="333333"/>
                </a:solidFill>
                <a:latin typeface="Arial"/>
              </a:rPr>
              <a:t>Valid Entries</a:t>
            </a:r>
          </a:p>
          <a:p>
            <a:pPr marL="956122" lvl="3" indent="-239031" algn="l">
              <a:lnSpc>
                <a:spcPts val="2268"/>
              </a:lnSpc>
              <a:buFont typeface="Arial"/>
              <a:buChar char="￭"/>
            </a:pPr>
            <a:r>
              <a:rPr lang="en-US" sz="2100">
                <a:solidFill>
                  <a:srgbClr val="333333"/>
                </a:solidFill>
                <a:latin typeface="Arial"/>
              </a:rPr>
              <a:t>Valid User and password + any button other than Ok</a:t>
            </a:r>
          </a:p>
          <a:p>
            <a:pPr marL="956122" lvl="3" indent="-239031" algn="l">
              <a:lnSpc>
                <a:spcPts val="2268"/>
              </a:lnSpc>
              <a:buFont typeface="Arial"/>
              <a:buChar char="￭"/>
            </a:pPr>
            <a:r>
              <a:rPr lang="en-US" sz="2100">
                <a:solidFill>
                  <a:srgbClr val="333333"/>
                </a:solidFill>
                <a:latin typeface="Arial"/>
              </a:rPr>
              <a:t>Valid user and pass + ok</a:t>
            </a:r>
          </a:p>
          <a:p>
            <a:pPr marL="956122" lvl="3" indent="-239031" algn="l">
              <a:lnSpc>
                <a:spcPts val="2268"/>
              </a:lnSpc>
              <a:buFont typeface="Arial"/>
              <a:buChar char="￭"/>
            </a:pPr>
            <a:r>
              <a:rPr lang="en-US" sz="2100">
                <a:solidFill>
                  <a:srgbClr val="333333"/>
                </a:solidFill>
                <a:latin typeface="Arial"/>
              </a:rPr>
              <a:t>Valid credential for recently created user</a:t>
            </a:r>
          </a:p>
          <a:p>
            <a:pPr marL="956122" lvl="3" indent="-239031" algn="l">
              <a:lnSpc>
                <a:spcPts val="2268"/>
              </a:lnSpc>
              <a:buFont typeface="Arial"/>
              <a:buChar char="￭"/>
            </a:pPr>
            <a:r>
              <a:rPr lang="en-US" sz="2100">
                <a:solidFill>
                  <a:srgbClr val="333333"/>
                </a:solidFill>
                <a:latin typeface="Arial"/>
              </a:rPr>
              <a:t>New credential for recently updated password</a:t>
            </a:r>
          </a:p>
          <a:p>
            <a:pPr marL="956122" lvl="3" indent="-239031" algn="l">
              <a:lnSpc>
                <a:spcPts val="2268"/>
              </a:lnSpc>
              <a:buFont typeface="Arial"/>
              <a:buChar char="￭"/>
            </a:pPr>
            <a:r>
              <a:rPr lang="en-US" sz="2100">
                <a:solidFill>
                  <a:srgbClr val="333333"/>
                </a:solidFill>
                <a:latin typeface="Arial"/>
              </a:rPr>
              <a:t>Logout and login again</a:t>
            </a:r>
          </a:p>
          <a:p>
            <a:pPr marL="956122" lvl="3" indent="-239031" algn="l">
              <a:lnSpc>
                <a:spcPts val="2268"/>
              </a:lnSpc>
              <a:buFont typeface="Arial"/>
              <a:buChar char="￭"/>
            </a:pPr>
            <a:r>
              <a:rPr lang="en-US" sz="2100">
                <a:solidFill>
                  <a:srgbClr val="333333"/>
                </a:solidFill>
                <a:latin typeface="Arial"/>
              </a:rPr>
              <a:t>Login with remember me marked</a:t>
            </a:r>
          </a:p>
          <a:p>
            <a:pPr marL="956122" lvl="3" indent="-239031" algn="l">
              <a:lnSpc>
                <a:spcPts val="2268"/>
              </a:lnSpc>
              <a:buFont typeface="Arial"/>
              <a:buChar char="￭"/>
            </a:pPr>
            <a:r>
              <a:rPr lang="en-US" sz="2100">
                <a:solidFill>
                  <a:srgbClr val="333333"/>
                </a:solidFill>
                <a:latin typeface="Arial"/>
              </a:rPr>
              <a:t>Login with remember me unmarked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1588770" y="2548890"/>
            <a:ext cx="15247905" cy="11510"/>
          </a:xfrm>
          <a:prstGeom prst="line">
            <a:avLst/>
          </a:prstGeom>
          <a:ln w="57150" cap="rnd">
            <a:solidFill>
              <a:srgbClr val="0097E6"/>
            </a:solidFill>
            <a:prstDash val="solid"/>
            <a:headEnd type="none" w="sm" len="sm"/>
            <a:tailEnd type="none" w="sm" len="sm"/>
          </a:ln>
        </p:spPr>
      </p:sp>
      <p:grpSp>
        <p:nvGrpSpPr>
          <p:cNvPr id="3" name="Group 3"/>
          <p:cNvGrpSpPr/>
          <p:nvPr/>
        </p:nvGrpSpPr>
        <p:grpSpPr>
          <a:xfrm>
            <a:off x="4" y="0"/>
            <a:ext cx="849150" cy="10287000"/>
            <a:chOff x="0" y="0"/>
            <a:chExt cx="1132200" cy="13716000"/>
          </a:xfrm>
        </p:grpSpPr>
        <p:sp>
          <p:nvSpPr>
            <p:cNvPr id="4" name="Freeform 4"/>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5" name="TextBox 5"/>
          <p:cNvSpPr txBox="1"/>
          <p:nvPr/>
        </p:nvSpPr>
        <p:spPr>
          <a:xfrm>
            <a:off x="1737337" y="1790018"/>
            <a:ext cx="160374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Exercise</a:t>
            </a:r>
          </a:p>
        </p:txBody>
      </p:sp>
      <p:sp>
        <p:nvSpPr>
          <p:cNvPr id="6" name="TextBox 6"/>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7" name="TextBox 7"/>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36</a:t>
            </a:r>
          </a:p>
        </p:txBody>
      </p:sp>
      <p:sp>
        <p:nvSpPr>
          <p:cNvPr id="8" name="TextBox 8"/>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Functional Testing</a:t>
            </a:r>
          </a:p>
        </p:txBody>
      </p:sp>
      <p:sp>
        <p:nvSpPr>
          <p:cNvPr id="9" name="TextBox 9"/>
          <p:cNvSpPr txBox="1"/>
          <p:nvPr/>
        </p:nvSpPr>
        <p:spPr>
          <a:xfrm>
            <a:off x="1645912" y="2785723"/>
            <a:ext cx="15087600" cy="1559425"/>
          </a:xfrm>
          <a:prstGeom prst="rect">
            <a:avLst/>
          </a:prstGeom>
        </p:spPr>
        <p:txBody>
          <a:bodyPr lIns="0" tIns="0" rIns="0" bIns="0" rtlCol="0" anchor="t">
            <a:spAutoFit/>
          </a:bodyPr>
          <a:lstStyle/>
          <a:p>
            <a:pPr algn="l">
              <a:lnSpc>
                <a:spcPts val="2916"/>
              </a:lnSpc>
            </a:pPr>
            <a:endParaRPr/>
          </a:p>
          <a:p>
            <a:pPr marL="790385" lvl="2" indent="-263462" algn="l">
              <a:lnSpc>
                <a:spcPts val="2916"/>
              </a:lnSpc>
              <a:buFont typeface="Arial"/>
              <a:buChar char="⚬"/>
            </a:pPr>
            <a:r>
              <a:rPr lang="en-US" sz="2700">
                <a:solidFill>
                  <a:srgbClr val="333333"/>
                </a:solidFill>
                <a:latin typeface="Arial"/>
              </a:rPr>
              <a:t>Identify what you will test for messaging feature of Whatsapp?</a:t>
            </a:r>
          </a:p>
        </p:txBody>
      </p:sp>
      <p:sp>
        <p:nvSpPr>
          <p:cNvPr id="10" name="Freeform 10"/>
          <p:cNvSpPr/>
          <p:nvPr/>
        </p:nvSpPr>
        <p:spPr>
          <a:xfrm>
            <a:off x="6802275" y="3939938"/>
            <a:ext cx="9382611" cy="646012"/>
          </a:xfrm>
          <a:custGeom>
            <a:avLst/>
            <a:gdLst/>
            <a:ahLst/>
            <a:cxnLst/>
            <a:rect l="l" t="t" r="r" b="b"/>
            <a:pathLst>
              <a:path w="9382611" h="646012">
                <a:moveTo>
                  <a:pt x="0" y="0"/>
                </a:moveTo>
                <a:lnTo>
                  <a:pt x="9382611" y="0"/>
                </a:lnTo>
                <a:lnTo>
                  <a:pt x="9382611" y="646012"/>
                </a:lnTo>
                <a:lnTo>
                  <a:pt x="0" y="646012"/>
                </a:lnTo>
                <a:lnTo>
                  <a:pt x="0" y="0"/>
                </a:lnTo>
                <a:close/>
              </a:path>
            </a:pathLst>
          </a:custGeom>
          <a:blipFill>
            <a:blip r:embed="rId2"/>
            <a:stretch>
              <a:fillRect l="-7085" r="-7085"/>
            </a:stretch>
          </a:blipFill>
        </p:spPr>
      </p:sp>
      <p:sp>
        <p:nvSpPr>
          <p:cNvPr id="11" name="TextBox 11"/>
          <p:cNvSpPr txBox="1"/>
          <p:nvPr/>
        </p:nvSpPr>
        <p:spPr>
          <a:xfrm>
            <a:off x="1749075" y="5160935"/>
            <a:ext cx="15087600" cy="1559425"/>
          </a:xfrm>
          <a:prstGeom prst="rect">
            <a:avLst/>
          </a:prstGeom>
        </p:spPr>
        <p:txBody>
          <a:bodyPr lIns="0" tIns="0" rIns="0" bIns="0" rtlCol="0" anchor="t">
            <a:spAutoFit/>
          </a:bodyPr>
          <a:lstStyle/>
          <a:p>
            <a:pPr algn="l">
              <a:lnSpc>
                <a:spcPts val="2916"/>
              </a:lnSpc>
            </a:pPr>
            <a:endParaRPr/>
          </a:p>
          <a:p>
            <a:pPr marL="790385" lvl="2" indent="-263462" algn="l">
              <a:lnSpc>
                <a:spcPts val="2916"/>
              </a:lnSpc>
              <a:buFont typeface="Arial"/>
              <a:buChar char="⚬"/>
            </a:pPr>
            <a:r>
              <a:rPr lang="en-US" sz="2700">
                <a:solidFill>
                  <a:srgbClr val="333333"/>
                </a:solidFill>
                <a:latin typeface="Arial"/>
              </a:rPr>
              <a:t>Identify what you will test for facebook/linkedin feed?</a:t>
            </a:r>
          </a:p>
        </p:txBody>
      </p:sp>
      <p:sp>
        <p:nvSpPr>
          <p:cNvPr id="12" name="Freeform 12"/>
          <p:cNvSpPr/>
          <p:nvPr/>
        </p:nvSpPr>
        <p:spPr>
          <a:xfrm>
            <a:off x="11430038" y="5298188"/>
            <a:ext cx="2035047" cy="4001476"/>
          </a:xfrm>
          <a:custGeom>
            <a:avLst/>
            <a:gdLst/>
            <a:ahLst/>
            <a:cxnLst/>
            <a:rect l="l" t="t" r="r" b="b"/>
            <a:pathLst>
              <a:path w="2035047" h="4001476">
                <a:moveTo>
                  <a:pt x="0" y="0"/>
                </a:moveTo>
                <a:lnTo>
                  <a:pt x="2035047" y="0"/>
                </a:lnTo>
                <a:lnTo>
                  <a:pt x="2035047" y="4001476"/>
                </a:lnTo>
                <a:lnTo>
                  <a:pt x="0" y="4001476"/>
                </a:lnTo>
                <a:lnTo>
                  <a:pt x="0" y="0"/>
                </a:lnTo>
                <a:close/>
              </a:path>
            </a:pathLst>
          </a:custGeom>
          <a:blipFill>
            <a:blip r:embed="rId3"/>
            <a:stretch>
              <a:fillRect l="-75614" t="-58299" r="-420482" b="-21998"/>
            </a:stretch>
          </a:blipFill>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12211814" y="0"/>
            <a:ext cx="6076186" cy="10287000"/>
            <a:chOff x="0" y="0"/>
            <a:chExt cx="8101582" cy="13716000"/>
          </a:xfrm>
        </p:grpSpPr>
        <p:sp>
          <p:nvSpPr>
            <p:cNvPr id="3" name="Freeform 3"/>
            <p:cNvSpPr/>
            <p:nvPr/>
          </p:nvSpPr>
          <p:spPr>
            <a:xfrm>
              <a:off x="0" y="0"/>
              <a:ext cx="8101584" cy="13716000"/>
            </a:xfrm>
            <a:custGeom>
              <a:avLst/>
              <a:gdLst/>
              <a:ahLst/>
              <a:cxnLst/>
              <a:rect l="l" t="t" r="r" b="b"/>
              <a:pathLst>
                <a:path w="8101584" h="13716000">
                  <a:moveTo>
                    <a:pt x="0" y="0"/>
                  </a:moveTo>
                  <a:lnTo>
                    <a:pt x="8101584" y="0"/>
                  </a:lnTo>
                  <a:lnTo>
                    <a:pt x="8101584" y="13716000"/>
                  </a:lnTo>
                  <a:lnTo>
                    <a:pt x="0" y="13716000"/>
                  </a:lnTo>
                  <a:close/>
                </a:path>
              </a:pathLst>
            </a:custGeom>
            <a:solidFill>
              <a:srgbClr val="0097E6"/>
            </a:solidFill>
          </p:spPr>
        </p:sp>
      </p:grpSp>
      <p:sp>
        <p:nvSpPr>
          <p:cNvPr id="4" name="AutoShape 4"/>
          <p:cNvSpPr/>
          <p:nvPr/>
        </p:nvSpPr>
        <p:spPr>
          <a:xfrm>
            <a:off x="12427209" y="3991616"/>
            <a:ext cx="4512075" cy="15137"/>
          </a:xfrm>
          <a:prstGeom prst="line">
            <a:avLst/>
          </a:prstGeom>
          <a:ln w="57150" cap="rnd">
            <a:solidFill>
              <a:srgbClr val="FDB823"/>
            </a:solidFill>
            <a:prstDash val="solid"/>
            <a:headEnd type="none" w="sm" len="sm"/>
            <a:tailEnd type="none" w="sm" len="sm"/>
          </a:ln>
        </p:spPr>
      </p:sp>
      <p:grpSp>
        <p:nvGrpSpPr>
          <p:cNvPr id="5" name="Group 5"/>
          <p:cNvGrpSpPr/>
          <p:nvPr/>
        </p:nvGrpSpPr>
        <p:grpSpPr>
          <a:xfrm>
            <a:off x="4" y="0"/>
            <a:ext cx="849150" cy="10287000"/>
            <a:chOff x="0" y="0"/>
            <a:chExt cx="1132200" cy="13716000"/>
          </a:xfrm>
        </p:grpSpPr>
        <p:sp>
          <p:nvSpPr>
            <p:cNvPr id="6" name="Freeform 6"/>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7" name="TextBox 7"/>
          <p:cNvSpPr txBox="1"/>
          <p:nvPr/>
        </p:nvSpPr>
        <p:spPr>
          <a:xfrm>
            <a:off x="12575784" y="1609386"/>
            <a:ext cx="4363500" cy="2397366"/>
          </a:xfrm>
          <a:prstGeom prst="rect">
            <a:avLst/>
          </a:prstGeom>
        </p:spPr>
        <p:txBody>
          <a:bodyPr lIns="0" tIns="0" rIns="0" bIns="0" rtlCol="0" anchor="t">
            <a:spAutoFit/>
          </a:bodyPr>
          <a:lstStyle/>
          <a:p>
            <a:pPr algn="just">
              <a:lnSpc>
                <a:spcPts val="4544"/>
              </a:lnSpc>
            </a:pPr>
            <a:r>
              <a:rPr lang="en-US" sz="4455">
                <a:solidFill>
                  <a:srgbClr val="FFFFFF"/>
                </a:solidFill>
                <a:latin typeface="Arial"/>
              </a:rPr>
              <a:t>What to do when you are given an application for testing?</a:t>
            </a:r>
          </a:p>
        </p:txBody>
      </p:sp>
      <p:sp>
        <p:nvSpPr>
          <p:cNvPr id="8" name="TextBox 8"/>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9" name="TextBox 9"/>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37</a:t>
            </a:r>
          </a:p>
        </p:txBody>
      </p:sp>
      <p:sp>
        <p:nvSpPr>
          <p:cNvPr id="10" name="TextBox 10"/>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Exploratory Testing</a:t>
            </a:r>
          </a:p>
        </p:txBody>
      </p:sp>
      <p:sp>
        <p:nvSpPr>
          <p:cNvPr id="11" name="Freeform 11"/>
          <p:cNvSpPr/>
          <p:nvPr/>
        </p:nvSpPr>
        <p:spPr>
          <a:xfrm>
            <a:off x="1667100" y="1867536"/>
            <a:ext cx="10149189" cy="5561962"/>
          </a:xfrm>
          <a:custGeom>
            <a:avLst/>
            <a:gdLst/>
            <a:ahLst/>
            <a:cxnLst/>
            <a:rect l="l" t="t" r="r" b="b"/>
            <a:pathLst>
              <a:path w="10149189" h="5561962">
                <a:moveTo>
                  <a:pt x="0" y="0"/>
                </a:moveTo>
                <a:lnTo>
                  <a:pt x="10149189" y="0"/>
                </a:lnTo>
                <a:lnTo>
                  <a:pt x="10149189" y="5561962"/>
                </a:lnTo>
                <a:lnTo>
                  <a:pt x="0" y="5561962"/>
                </a:lnTo>
                <a:lnTo>
                  <a:pt x="0" y="0"/>
                </a:lnTo>
                <a:close/>
              </a:path>
            </a:pathLst>
          </a:custGeom>
          <a:blipFill>
            <a:blip r:embed="rId2"/>
            <a:stretch>
              <a:fillRect/>
            </a:stretch>
          </a:blipFill>
        </p:spPr>
      </p:sp>
      <p:sp>
        <p:nvSpPr>
          <p:cNvPr id="12" name="TextBox 12"/>
          <p:cNvSpPr txBox="1"/>
          <p:nvPr/>
        </p:nvSpPr>
        <p:spPr>
          <a:xfrm>
            <a:off x="12575784" y="4147684"/>
            <a:ext cx="4363500" cy="4996450"/>
          </a:xfrm>
          <a:prstGeom prst="rect">
            <a:avLst/>
          </a:prstGeom>
        </p:spPr>
        <p:txBody>
          <a:bodyPr lIns="0" tIns="0" rIns="0" bIns="0" rtlCol="0" anchor="t">
            <a:spAutoFit/>
          </a:bodyPr>
          <a:lstStyle/>
          <a:p>
            <a:pPr algn="l">
              <a:lnSpc>
                <a:spcPts val="2430"/>
              </a:lnSpc>
            </a:pPr>
            <a:r>
              <a:rPr lang="en-US" sz="2250">
                <a:solidFill>
                  <a:srgbClr val="000000"/>
                </a:solidFill>
                <a:latin typeface="Arial"/>
              </a:rPr>
              <a:t>Learn and test at the same time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1588770" y="2548890"/>
            <a:ext cx="15350505" cy="11510"/>
          </a:xfrm>
          <a:prstGeom prst="line">
            <a:avLst/>
          </a:prstGeom>
          <a:ln w="57150" cap="rnd">
            <a:solidFill>
              <a:srgbClr val="0097E6"/>
            </a:solidFill>
            <a:prstDash val="solid"/>
            <a:headEnd type="none" w="sm" len="sm"/>
            <a:tailEnd type="none" w="sm" len="sm"/>
          </a:ln>
        </p:spPr>
      </p:sp>
      <p:grpSp>
        <p:nvGrpSpPr>
          <p:cNvPr id="3" name="Group 3"/>
          <p:cNvGrpSpPr/>
          <p:nvPr/>
        </p:nvGrpSpPr>
        <p:grpSpPr>
          <a:xfrm>
            <a:off x="4" y="0"/>
            <a:ext cx="849150" cy="10287000"/>
            <a:chOff x="0" y="0"/>
            <a:chExt cx="1132200" cy="13716000"/>
          </a:xfrm>
        </p:grpSpPr>
        <p:sp>
          <p:nvSpPr>
            <p:cNvPr id="4" name="Freeform 4"/>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5" name="TextBox 5"/>
          <p:cNvSpPr txBox="1"/>
          <p:nvPr/>
        </p:nvSpPr>
        <p:spPr>
          <a:xfrm>
            <a:off x="1737337" y="1790018"/>
            <a:ext cx="160374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Understand and Document Functionality</a:t>
            </a:r>
          </a:p>
        </p:txBody>
      </p:sp>
      <p:sp>
        <p:nvSpPr>
          <p:cNvPr id="6" name="TextBox 6"/>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7" name="TextBox 7"/>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38</a:t>
            </a:r>
          </a:p>
        </p:txBody>
      </p:sp>
      <p:sp>
        <p:nvSpPr>
          <p:cNvPr id="8" name="TextBox 8"/>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What is Software Testing</a:t>
            </a:r>
          </a:p>
        </p:txBody>
      </p:sp>
      <p:sp>
        <p:nvSpPr>
          <p:cNvPr id="9" name="TextBox 9"/>
          <p:cNvSpPr txBox="1"/>
          <p:nvPr/>
        </p:nvSpPr>
        <p:spPr>
          <a:xfrm>
            <a:off x="2338350" y="4356150"/>
            <a:ext cx="11811000" cy="1233799"/>
          </a:xfrm>
          <a:prstGeom prst="rect">
            <a:avLst/>
          </a:prstGeom>
        </p:spPr>
        <p:txBody>
          <a:bodyPr lIns="0" tIns="0" rIns="0" bIns="0" rtlCol="0" anchor="t">
            <a:spAutoFit/>
          </a:bodyPr>
          <a:lstStyle/>
          <a:p>
            <a:pPr marL="1310640" lvl="2" indent="-436880">
              <a:lnSpc>
                <a:spcPts val="3311"/>
              </a:lnSpc>
              <a:buFont typeface="Arial"/>
              <a:buChar char="⚬"/>
            </a:pPr>
            <a:r>
              <a:rPr lang="en-US" sz="2400" u="sng" dirty="0">
                <a:solidFill>
                  <a:srgbClr val="1155CC"/>
                </a:solidFill>
                <a:latin typeface="Arial"/>
                <a:hlinkClick r:id="rId2" tooltip="https://demo.vuestorefront.io/"/>
              </a:rPr>
              <a:t>https://demo.vuestorefront.io/</a:t>
            </a:r>
            <a:br>
              <a:rPr lang="en-US" sz="2400" u="sng" dirty="0">
                <a:solidFill>
                  <a:srgbClr val="1155CC"/>
                </a:solidFill>
                <a:latin typeface="Arial"/>
                <a:hlinkClick r:id="rId2" tooltip="https://demo.vuestorefront.io/"/>
              </a:rPr>
            </a:br>
            <a:endParaRPr lang="en-US" sz="2400" u="sng" dirty="0">
              <a:solidFill>
                <a:srgbClr val="1155CC"/>
              </a:solidFill>
              <a:latin typeface="Arial"/>
              <a:hlinkClick r:id="rId2" tooltip="https://demo.vuestorefront.io/"/>
            </a:endParaRPr>
          </a:p>
          <a:p>
            <a:pPr marL="1310640" lvl="2" indent="-436880">
              <a:lnSpc>
                <a:spcPts val="3311"/>
              </a:lnSpc>
              <a:buFont typeface="Arial"/>
              <a:buChar char="⚬"/>
            </a:pPr>
            <a:r>
              <a:rPr lang="en-US" sz="2400" u="sng" dirty="0">
                <a:solidFill>
                  <a:srgbClr val="1155CC"/>
                </a:solidFill>
                <a:latin typeface="Arial"/>
                <a:hlinkClick r:id="rId2" tooltip="https://demo.vuestorefront.io/"/>
              </a:rPr>
              <a:t>https://thedemosite.co.uk/</a:t>
            </a:r>
            <a:endParaRPr lang="en-US" sz="2400" u="sng" dirty="0">
              <a:solidFill>
                <a:srgbClr val="1155CC"/>
              </a:solidFill>
              <a:latin typeface="Arial"/>
              <a:hlinkClick r:id="rId3" tooltip="https://www.demoblaze.com/index.htm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737345" y="2495530"/>
            <a:ext cx="14904750" cy="5276800"/>
          </a:xfrm>
          <a:prstGeom prst="rect">
            <a:avLst/>
          </a:prstGeom>
        </p:spPr>
        <p:txBody>
          <a:bodyPr lIns="0" tIns="0" rIns="0" bIns="0" rtlCol="0" anchor="t">
            <a:spAutoFit/>
          </a:bodyPr>
          <a:lstStyle/>
          <a:p>
            <a:pPr algn="l">
              <a:lnSpc>
                <a:spcPts val="9180"/>
              </a:lnSpc>
            </a:pPr>
            <a:r>
              <a:rPr lang="en-US" sz="9000">
                <a:solidFill>
                  <a:srgbClr val="FFFFFF"/>
                </a:solidFill>
                <a:latin typeface="Arial"/>
              </a:rPr>
              <a:t>Introduction to Software Testing</a:t>
            </a:r>
          </a:p>
        </p:txBody>
      </p:sp>
      <p:sp>
        <p:nvSpPr>
          <p:cNvPr id="4" name="TextBox 4"/>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FFFFFF"/>
                </a:solidFill>
                <a:latin typeface="Arial"/>
              </a:rPr>
              <a:t>SQA</a:t>
            </a:r>
          </a:p>
        </p:txBody>
      </p:sp>
      <p:sp>
        <p:nvSpPr>
          <p:cNvPr id="5" name="TextBox 5"/>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FFFFFF"/>
                </a:solidFill>
                <a:latin typeface="Arial"/>
              </a:rPr>
              <a:t>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1588770" y="2548890"/>
            <a:ext cx="15144743" cy="11510"/>
          </a:xfrm>
          <a:prstGeom prst="line">
            <a:avLst/>
          </a:prstGeom>
          <a:ln w="57150" cap="rnd">
            <a:solidFill>
              <a:srgbClr val="0097E6"/>
            </a:solidFill>
            <a:prstDash val="solid"/>
            <a:headEnd type="none" w="sm" len="sm"/>
            <a:tailEnd type="none" w="sm" len="sm"/>
          </a:ln>
        </p:spPr>
      </p:sp>
      <p:grpSp>
        <p:nvGrpSpPr>
          <p:cNvPr id="3" name="Group 3"/>
          <p:cNvGrpSpPr/>
          <p:nvPr/>
        </p:nvGrpSpPr>
        <p:grpSpPr>
          <a:xfrm>
            <a:off x="4" y="0"/>
            <a:ext cx="849150" cy="10287000"/>
            <a:chOff x="0" y="0"/>
            <a:chExt cx="1132200" cy="13716000"/>
          </a:xfrm>
        </p:grpSpPr>
        <p:sp>
          <p:nvSpPr>
            <p:cNvPr id="4" name="Freeform 4"/>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5" name="TextBox 5"/>
          <p:cNvSpPr txBox="1"/>
          <p:nvPr/>
        </p:nvSpPr>
        <p:spPr>
          <a:xfrm>
            <a:off x="1737337" y="1790018"/>
            <a:ext cx="160374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Exercise</a:t>
            </a:r>
          </a:p>
        </p:txBody>
      </p:sp>
      <p:sp>
        <p:nvSpPr>
          <p:cNvPr id="6" name="TextBox 6"/>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7" name="TextBox 7"/>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39</a:t>
            </a:r>
          </a:p>
        </p:txBody>
      </p:sp>
      <p:sp>
        <p:nvSpPr>
          <p:cNvPr id="8" name="TextBox 8"/>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Functional Testing</a:t>
            </a:r>
          </a:p>
        </p:txBody>
      </p:sp>
      <p:sp>
        <p:nvSpPr>
          <p:cNvPr id="9" name="TextBox 9"/>
          <p:cNvSpPr txBox="1"/>
          <p:nvPr/>
        </p:nvSpPr>
        <p:spPr>
          <a:xfrm>
            <a:off x="1645912" y="2785708"/>
            <a:ext cx="15087600" cy="1810525"/>
          </a:xfrm>
          <a:prstGeom prst="rect">
            <a:avLst/>
          </a:prstGeom>
        </p:spPr>
        <p:txBody>
          <a:bodyPr lIns="0" tIns="0" rIns="0" bIns="0" rtlCol="0" anchor="t">
            <a:spAutoFit/>
          </a:bodyPr>
          <a:lstStyle/>
          <a:p>
            <a:pPr algn="l">
              <a:lnSpc>
                <a:spcPts val="2916"/>
              </a:lnSpc>
            </a:pPr>
            <a:endParaRPr/>
          </a:p>
          <a:p>
            <a:pPr marL="790385" lvl="2" indent="-263462" algn="l">
              <a:lnSpc>
                <a:spcPts val="2916"/>
              </a:lnSpc>
              <a:buFont typeface="Arial"/>
              <a:buChar char="⚬"/>
            </a:pPr>
            <a:r>
              <a:rPr lang="en-US" sz="2700">
                <a:solidFill>
                  <a:srgbClr val="333333"/>
                </a:solidFill>
                <a:latin typeface="Arial"/>
              </a:rPr>
              <a:t>Identify functionalities of Whatsapp application?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737345" y="2495530"/>
            <a:ext cx="14904750" cy="5276800"/>
          </a:xfrm>
          <a:prstGeom prst="rect">
            <a:avLst/>
          </a:prstGeom>
        </p:spPr>
        <p:txBody>
          <a:bodyPr lIns="0" tIns="0" rIns="0" bIns="0" rtlCol="0" anchor="t">
            <a:spAutoFit/>
          </a:bodyPr>
          <a:lstStyle/>
          <a:p>
            <a:pPr algn="l">
              <a:lnSpc>
                <a:spcPts val="9180"/>
              </a:lnSpc>
            </a:pPr>
            <a:r>
              <a:rPr lang="en-US" sz="9000">
                <a:solidFill>
                  <a:srgbClr val="FFFFFF"/>
                </a:solidFill>
                <a:latin typeface="Arial"/>
              </a:rPr>
              <a:t>Reading Break and Exercise</a:t>
            </a:r>
          </a:p>
        </p:txBody>
      </p:sp>
      <p:sp>
        <p:nvSpPr>
          <p:cNvPr id="4" name="TextBox 4"/>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FFFFFF"/>
                </a:solidFill>
                <a:latin typeface="Arial"/>
              </a:rPr>
              <a:t>SQA</a:t>
            </a:r>
          </a:p>
        </p:txBody>
      </p:sp>
      <p:sp>
        <p:nvSpPr>
          <p:cNvPr id="5" name="TextBox 5"/>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FFFFFF"/>
                </a:solidFill>
                <a:latin typeface="Arial"/>
              </a:rPr>
              <a:t>40</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1588770" y="2548890"/>
            <a:ext cx="15350505" cy="11510"/>
          </a:xfrm>
          <a:prstGeom prst="line">
            <a:avLst/>
          </a:prstGeom>
          <a:ln w="57150" cap="rnd">
            <a:solidFill>
              <a:srgbClr val="0097E6"/>
            </a:solidFill>
            <a:prstDash val="solid"/>
            <a:headEnd type="none" w="sm" len="sm"/>
            <a:tailEnd type="none" w="sm" len="sm"/>
          </a:ln>
        </p:spPr>
      </p:sp>
      <p:grpSp>
        <p:nvGrpSpPr>
          <p:cNvPr id="3" name="Group 3"/>
          <p:cNvGrpSpPr/>
          <p:nvPr/>
        </p:nvGrpSpPr>
        <p:grpSpPr>
          <a:xfrm>
            <a:off x="4" y="0"/>
            <a:ext cx="849150" cy="10287000"/>
            <a:chOff x="0" y="0"/>
            <a:chExt cx="1132200" cy="13716000"/>
          </a:xfrm>
        </p:grpSpPr>
        <p:sp>
          <p:nvSpPr>
            <p:cNvPr id="4" name="Freeform 4"/>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5" name="TextBox 5"/>
          <p:cNvSpPr txBox="1"/>
          <p:nvPr/>
        </p:nvSpPr>
        <p:spPr>
          <a:xfrm>
            <a:off x="1737337" y="1790018"/>
            <a:ext cx="160374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Reading</a:t>
            </a:r>
          </a:p>
        </p:txBody>
      </p:sp>
      <p:sp>
        <p:nvSpPr>
          <p:cNvPr id="6" name="TextBox 6"/>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7" name="TextBox 7"/>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41</a:t>
            </a:r>
          </a:p>
        </p:txBody>
      </p:sp>
      <p:sp>
        <p:nvSpPr>
          <p:cNvPr id="8" name="TextBox 8"/>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What is Software Testing</a:t>
            </a:r>
          </a:p>
        </p:txBody>
      </p:sp>
      <p:sp>
        <p:nvSpPr>
          <p:cNvPr id="9" name="TextBox 9"/>
          <p:cNvSpPr txBox="1"/>
          <p:nvPr/>
        </p:nvSpPr>
        <p:spPr>
          <a:xfrm>
            <a:off x="2338350" y="4356150"/>
            <a:ext cx="13403100" cy="2407200"/>
          </a:xfrm>
          <a:prstGeom prst="rect">
            <a:avLst/>
          </a:prstGeom>
        </p:spPr>
        <p:txBody>
          <a:bodyPr lIns="0" tIns="0" rIns="0" bIns="0" rtlCol="0" anchor="t">
            <a:spAutoFit/>
          </a:bodyPr>
          <a:lstStyle/>
          <a:p>
            <a:pPr marL="1310640" lvl="2" indent="-436880" algn="l">
              <a:lnSpc>
                <a:spcPts val="3311"/>
              </a:lnSpc>
              <a:buFont typeface="Arial"/>
              <a:buChar char="⚬"/>
            </a:pPr>
            <a:r>
              <a:rPr lang="en-US" sz="2400" u="sng">
                <a:solidFill>
                  <a:srgbClr val="6D9EEB"/>
                </a:solidFill>
                <a:latin typeface="Arial"/>
                <a:hlinkClick r:id="rId2" tooltip="https://istqb-main-web-prod.s3.amazonaws.com/media/documents/ISTQB-CTFL_Syllabus_2018_v3.1.1.pdf"/>
              </a:rPr>
              <a:t>https://istqb-main-web-prod.s3.amazonaws.com/media/documents/ISTQB-CTFL_Syllabus_2018_v3.1.1.pdf</a:t>
            </a:r>
          </a:p>
          <a:p>
            <a:pPr marL="1996440" lvl="3" indent="-499110" algn="l">
              <a:lnSpc>
                <a:spcPts val="3311"/>
              </a:lnSpc>
              <a:buFont typeface="Arial"/>
              <a:buChar char="￭"/>
            </a:pPr>
            <a:r>
              <a:rPr lang="en-US" sz="2400">
                <a:solidFill>
                  <a:srgbClr val="6D9EEB"/>
                </a:solidFill>
                <a:latin typeface="Arial"/>
              </a:rPr>
              <a:t>1.1, 1.2, 1.5</a:t>
            </a:r>
          </a:p>
          <a:p>
            <a:pPr marL="1392079" lvl="2" indent="-464026" algn="l">
              <a:lnSpc>
                <a:spcPts val="3933"/>
              </a:lnSpc>
              <a:buFont typeface="Arial"/>
              <a:buChar char="⚬"/>
            </a:pPr>
            <a:r>
              <a:rPr lang="en-US" sz="2850" u="sng">
                <a:solidFill>
                  <a:srgbClr val="6D9EEB"/>
                </a:solidFill>
                <a:latin typeface="Arial"/>
                <a:hlinkClick r:id="rId3" tooltip="https://iso25000.com/index.php/en/iso-25000-standards/iso-25010"/>
              </a:rPr>
              <a:t>https://iso25000.com/index.php/en/iso-25000-standards/iso-25010</a:t>
            </a:r>
          </a:p>
          <a:p>
            <a:pPr marL="1363504" lvl="2" indent="-454501" algn="l">
              <a:lnSpc>
                <a:spcPts val="3933"/>
              </a:lnSpc>
              <a:buFont typeface="Arial"/>
              <a:buChar char="⚬"/>
            </a:pPr>
            <a:r>
              <a:rPr lang="en-US" sz="2850" u="sng">
                <a:solidFill>
                  <a:srgbClr val="6D9EEB"/>
                </a:solidFill>
                <a:latin typeface="Arial"/>
                <a:hlinkClick r:id="rId4" tooltip="https://www.linkedin.com/pulse/continuous-testing-devops-dan-ashby/"/>
              </a:rPr>
              <a:t>https://www.linkedin.com/pulse/continuous-testing-devops-dan-ashby/</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97E6"/>
        </a:solidFill>
        <a:effectLst/>
      </p:bgPr>
    </p:bg>
    <p:spTree>
      <p:nvGrpSpPr>
        <p:cNvPr id="1" name=""/>
        <p:cNvGrpSpPr/>
        <p:nvPr/>
      </p:nvGrpSpPr>
      <p:grpSpPr>
        <a:xfrm>
          <a:off x="0" y="0"/>
          <a:ext cx="0" cy="0"/>
          <a:chOff x="0" y="0"/>
          <a:chExt cx="0" cy="0"/>
        </a:xfrm>
      </p:grpSpPr>
      <p:sp>
        <p:nvSpPr>
          <p:cNvPr id="2" name="AutoShape 2"/>
          <p:cNvSpPr/>
          <p:nvPr/>
        </p:nvSpPr>
        <p:spPr>
          <a:xfrm flipV="1">
            <a:off x="1700212" y="6441968"/>
            <a:ext cx="14941882" cy="15982"/>
          </a:xfrm>
          <a:prstGeom prst="line">
            <a:avLst/>
          </a:prstGeom>
          <a:ln w="57150" cap="rnd">
            <a:solidFill>
              <a:srgbClr val="FDB823"/>
            </a:solidFill>
            <a:prstDash val="solid"/>
            <a:headEnd type="none" w="sm" len="sm"/>
            <a:tailEnd type="none" w="sm" len="sm"/>
          </a:ln>
        </p:spPr>
      </p:sp>
      <p:sp>
        <p:nvSpPr>
          <p:cNvPr id="3" name="TextBox 3"/>
          <p:cNvSpPr txBox="1"/>
          <p:nvPr/>
        </p:nvSpPr>
        <p:spPr>
          <a:xfrm>
            <a:off x="1737345" y="5055128"/>
            <a:ext cx="14904750" cy="1386840"/>
          </a:xfrm>
          <a:prstGeom prst="rect">
            <a:avLst/>
          </a:prstGeom>
        </p:spPr>
        <p:txBody>
          <a:bodyPr lIns="0" tIns="0" rIns="0" bIns="0" rtlCol="0" anchor="t">
            <a:spAutoFit/>
          </a:bodyPr>
          <a:lstStyle/>
          <a:p>
            <a:pPr algn="just">
              <a:lnSpc>
                <a:spcPts val="9180"/>
              </a:lnSpc>
            </a:pPr>
            <a:r>
              <a:rPr lang="en-US" sz="9000">
                <a:solidFill>
                  <a:srgbClr val="FFFFFF"/>
                </a:solidFill>
                <a:latin typeface="Arial"/>
              </a:rPr>
              <a:t>Q&amp;A</a:t>
            </a:r>
          </a:p>
        </p:txBody>
      </p:sp>
      <p:sp>
        <p:nvSpPr>
          <p:cNvPr id="4" name="TextBox 4"/>
          <p:cNvSpPr txBox="1"/>
          <p:nvPr/>
        </p:nvSpPr>
        <p:spPr>
          <a:xfrm>
            <a:off x="1741502" y="6700555"/>
            <a:ext cx="14904750" cy="1651675"/>
          </a:xfrm>
          <a:prstGeom prst="rect">
            <a:avLst/>
          </a:prstGeom>
        </p:spPr>
        <p:txBody>
          <a:bodyPr lIns="0" tIns="0" rIns="0" bIns="0" rtlCol="0" anchor="t">
            <a:spAutoFit/>
          </a:bodyPr>
          <a:lstStyle/>
          <a:p>
            <a:pPr algn="l">
              <a:lnSpc>
                <a:spcPts val="3888"/>
              </a:lnSpc>
            </a:pPr>
            <a:r>
              <a:rPr lang="en-US" sz="3600">
                <a:solidFill>
                  <a:srgbClr val="000000"/>
                </a:solidFill>
                <a:latin typeface="Arial"/>
              </a:rPr>
              <a:t>Instructor Notes</a:t>
            </a:r>
          </a:p>
        </p:txBody>
      </p:sp>
      <p:sp>
        <p:nvSpPr>
          <p:cNvPr id="5" name="TextBox 5"/>
          <p:cNvSpPr txBox="1"/>
          <p:nvPr/>
        </p:nvSpPr>
        <p:spPr>
          <a:xfrm>
            <a:off x="6149325" y="163660"/>
            <a:ext cx="5989350" cy="494387"/>
          </a:xfrm>
          <a:prstGeom prst="rect">
            <a:avLst/>
          </a:prstGeom>
        </p:spPr>
        <p:txBody>
          <a:bodyPr lIns="0" tIns="0" rIns="0" bIns="0" rtlCol="0" anchor="t">
            <a:spAutoFit/>
          </a:bodyPr>
          <a:lstStyle/>
          <a:p>
            <a:pPr algn="ctr">
              <a:lnSpc>
                <a:spcPts val="1800"/>
              </a:lnSpc>
            </a:pPr>
            <a:r>
              <a:rPr lang="en-US" sz="1500">
                <a:solidFill>
                  <a:srgbClr val="FFFFFF"/>
                </a:solidFill>
                <a:latin typeface="Arial"/>
              </a:rPr>
              <a:t>SQA</a:t>
            </a:r>
          </a:p>
        </p:txBody>
      </p:sp>
      <p:sp>
        <p:nvSpPr>
          <p:cNvPr id="6" name="TextBox 6"/>
          <p:cNvSpPr txBox="1"/>
          <p:nvPr/>
        </p:nvSpPr>
        <p:spPr>
          <a:xfrm>
            <a:off x="13007325" y="9542125"/>
            <a:ext cx="3931950" cy="494387"/>
          </a:xfrm>
          <a:prstGeom prst="rect">
            <a:avLst/>
          </a:prstGeom>
        </p:spPr>
        <p:txBody>
          <a:bodyPr lIns="0" tIns="0" rIns="0" bIns="0" rtlCol="0" anchor="t">
            <a:spAutoFit/>
          </a:bodyPr>
          <a:lstStyle/>
          <a:p>
            <a:pPr algn="r">
              <a:lnSpc>
                <a:spcPts val="1800"/>
              </a:lnSpc>
            </a:pPr>
            <a:r>
              <a:rPr lang="en-US" sz="1500">
                <a:solidFill>
                  <a:srgbClr val="FFFFFF"/>
                </a:solidFill>
                <a:latin typeface="Arial"/>
              </a:rPr>
              <a:t>42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1588770" y="2548890"/>
            <a:ext cx="15099030" cy="11510"/>
          </a:xfrm>
          <a:prstGeom prst="line">
            <a:avLst/>
          </a:prstGeom>
          <a:ln w="57150" cap="rnd">
            <a:solidFill>
              <a:srgbClr val="0097E6"/>
            </a:solidFill>
            <a:prstDash val="solid"/>
            <a:headEnd type="none" w="sm" len="sm"/>
            <a:tailEnd type="none" w="sm" len="sm"/>
          </a:ln>
        </p:spPr>
      </p:sp>
      <p:grpSp>
        <p:nvGrpSpPr>
          <p:cNvPr id="3" name="Group 3"/>
          <p:cNvGrpSpPr/>
          <p:nvPr/>
        </p:nvGrpSpPr>
        <p:grpSpPr>
          <a:xfrm>
            <a:off x="4" y="0"/>
            <a:ext cx="849150" cy="10287000"/>
            <a:chOff x="0" y="0"/>
            <a:chExt cx="1132200" cy="13716000"/>
          </a:xfrm>
        </p:grpSpPr>
        <p:sp>
          <p:nvSpPr>
            <p:cNvPr id="4" name="Freeform 4"/>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5" name="TextBox 5"/>
          <p:cNvSpPr txBox="1"/>
          <p:nvPr/>
        </p:nvSpPr>
        <p:spPr>
          <a:xfrm>
            <a:off x="1737337" y="1790018"/>
            <a:ext cx="1603740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Seen any software failures in real life?</a:t>
            </a:r>
          </a:p>
        </p:txBody>
      </p:sp>
      <p:sp>
        <p:nvSpPr>
          <p:cNvPr id="6" name="TextBox 6"/>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7" name="TextBox 7"/>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5</a:t>
            </a:r>
          </a:p>
        </p:txBody>
      </p:sp>
      <p:sp>
        <p:nvSpPr>
          <p:cNvPr id="8" name="TextBox 8"/>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Why testing is important?</a:t>
            </a:r>
          </a:p>
        </p:txBody>
      </p:sp>
      <p:sp>
        <p:nvSpPr>
          <p:cNvPr id="9" name="TextBox 9"/>
          <p:cNvSpPr txBox="1"/>
          <p:nvPr/>
        </p:nvSpPr>
        <p:spPr>
          <a:xfrm>
            <a:off x="1600200" y="2785726"/>
            <a:ext cx="15087600" cy="5972125"/>
          </a:xfrm>
          <a:prstGeom prst="rect">
            <a:avLst/>
          </a:prstGeom>
        </p:spPr>
        <p:txBody>
          <a:bodyPr lIns="0" tIns="0" rIns="0" bIns="0" rtlCol="0" anchor="t">
            <a:spAutoFit/>
          </a:bodyPr>
          <a:lstStyle/>
          <a:p>
            <a:pPr algn="l">
              <a:lnSpc>
                <a:spcPts val="2916"/>
              </a:lnSpc>
            </a:pPr>
            <a:endParaRPr dirty="0"/>
          </a:p>
          <a:p>
            <a:pPr marL="790385" lvl="2" indent="-263462" algn="l">
              <a:lnSpc>
                <a:spcPts val="2916"/>
              </a:lnSpc>
              <a:buFont typeface="Arial"/>
              <a:buChar char="⚬"/>
            </a:pPr>
            <a:r>
              <a:rPr lang="en-US" sz="2700" dirty="0">
                <a:solidFill>
                  <a:srgbClr val="333333"/>
                </a:solidFill>
                <a:latin typeface="Arial"/>
              </a:rPr>
              <a:t>A smartphone mapping app showed a museum in middle of river – A basic functionality failure</a:t>
            </a:r>
          </a:p>
          <a:p>
            <a:pPr marL="790385" lvl="2" indent="-263462" algn="l">
              <a:lnSpc>
                <a:spcPts val="2916"/>
              </a:lnSpc>
              <a:buFont typeface="Arial"/>
              <a:buChar char="⚬"/>
            </a:pPr>
            <a:r>
              <a:rPr lang="en-US" sz="2700" dirty="0">
                <a:solidFill>
                  <a:srgbClr val="333333"/>
                </a:solidFill>
                <a:latin typeface="Arial"/>
              </a:rPr>
              <a:t>Ariane 5 crashed 40 sec after takeoff because of incorrect calculation by its inertial reference system that was taken from Ariane 4 – An incompatible component reuse</a:t>
            </a:r>
          </a:p>
          <a:p>
            <a:pPr marL="790385" lvl="2" indent="-263462" algn="l">
              <a:lnSpc>
                <a:spcPts val="2916"/>
              </a:lnSpc>
              <a:buFont typeface="Arial"/>
              <a:buChar char="⚬"/>
            </a:pPr>
            <a:r>
              <a:rPr lang="en-US" sz="2700" dirty="0">
                <a:solidFill>
                  <a:srgbClr val="333333"/>
                </a:solidFill>
                <a:latin typeface="Arial"/>
              </a:rPr>
              <a:t>UK’s top 10 most wanted criminals went down due to un-expected issue – A performance failure</a:t>
            </a:r>
          </a:p>
          <a:p>
            <a:pPr marL="790385" lvl="2" indent="-263462" algn="l">
              <a:lnSpc>
                <a:spcPts val="2916"/>
              </a:lnSpc>
              <a:buFont typeface="Arial"/>
              <a:buChar char="⚬"/>
            </a:pPr>
            <a:r>
              <a:rPr lang="en-US" sz="2700" dirty="0">
                <a:solidFill>
                  <a:srgbClr val="333333"/>
                </a:solidFill>
                <a:latin typeface="Arial"/>
              </a:rPr>
              <a:t>A change in billing system of an electrical provider blacked out a city – An upgrade failure</a:t>
            </a:r>
          </a:p>
          <a:p>
            <a:pPr marL="790385" lvl="2" indent="-263462" algn="l">
              <a:lnSpc>
                <a:spcPts val="2916"/>
              </a:lnSpc>
              <a:buFont typeface="Arial"/>
              <a:buChar char="⚬"/>
            </a:pPr>
            <a:r>
              <a:rPr lang="en-US" sz="2700" dirty="0">
                <a:solidFill>
                  <a:srgbClr val="333333"/>
                </a:solidFill>
                <a:latin typeface="Arial"/>
              </a:rPr>
              <a:t>A wide area blacked-out due to a hacking incident occurred in Ukraine – A security failure</a:t>
            </a:r>
          </a:p>
        </p:txBody>
      </p:sp>
      <p:sp>
        <p:nvSpPr>
          <p:cNvPr id="10" name="Freeform 10"/>
          <p:cNvSpPr/>
          <p:nvPr/>
        </p:nvSpPr>
        <p:spPr>
          <a:xfrm>
            <a:off x="15327543" y="6941766"/>
            <a:ext cx="2024286" cy="2024286"/>
          </a:xfrm>
          <a:custGeom>
            <a:avLst/>
            <a:gdLst/>
            <a:ahLst/>
            <a:cxnLst/>
            <a:rect l="l" t="t" r="r" b="b"/>
            <a:pathLst>
              <a:path w="2024286" h="2024286">
                <a:moveTo>
                  <a:pt x="0" y="0"/>
                </a:moveTo>
                <a:lnTo>
                  <a:pt x="2024286" y="0"/>
                </a:lnTo>
                <a:lnTo>
                  <a:pt x="2024286" y="2024286"/>
                </a:lnTo>
                <a:lnTo>
                  <a:pt x="0" y="2024286"/>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flipV="1">
            <a:off x="1599891" y="5451550"/>
            <a:ext cx="15339384" cy="57149"/>
          </a:xfrm>
          <a:prstGeom prst="line">
            <a:avLst/>
          </a:prstGeom>
          <a:ln w="114300" cap="rnd">
            <a:solidFill>
              <a:srgbClr val="0097E6"/>
            </a:solidFill>
            <a:prstDash val="solid"/>
            <a:headEnd type="none" w="sm" len="sm"/>
            <a:tailEnd type="none" w="sm" len="sm"/>
          </a:ln>
        </p:spPr>
      </p:sp>
      <p:sp>
        <p:nvSpPr>
          <p:cNvPr id="3" name="TextBox 3"/>
          <p:cNvSpPr txBox="1"/>
          <p:nvPr/>
        </p:nvSpPr>
        <p:spPr>
          <a:xfrm>
            <a:off x="15681215" y="20980"/>
            <a:ext cx="1488789" cy="2539315"/>
          </a:xfrm>
          <a:prstGeom prst="rect">
            <a:avLst/>
          </a:prstGeom>
        </p:spPr>
        <p:txBody>
          <a:bodyPr lIns="0" tIns="0" rIns="0" bIns="0" rtlCol="0" anchor="t">
            <a:spAutoFit/>
          </a:bodyPr>
          <a:lstStyle/>
          <a:p>
            <a:pPr algn="ctr">
              <a:lnSpc>
                <a:spcPts val="17280"/>
              </a:lnSpc>
            </a:pPr>
            <a:r>
              <a:rPr lang="en-US" sz="14400">
                <a:solidFill>
                  <a:srgbClr val="0097E6"/>
                </a:solidFill>
                <a:ea typeface="Arial Bold"/>
              </a:rPr>
              <a:t>🢇</a:t>
            </a:r>
          </a:p>
        </p:txBody>
      </p:sp>
      <p:grpSp>
        <p:nvGrpSpPr>
          <p:cNvPr id="4" name="Group 4"/>
          <p:cNvGrpSpPr/>
          <p:nvPr/>
        </p:nvGrpSpPr>
        <p:grpSpPr>
          <a:xfrm>
            <a:off x="4" y="0"/>
            <a:ext cx="849150" cy="10287000"/>
            <a:chOff x="0" y="0"/>
            <a:chExt cx="1132200" cy="13716000"/>
          </a:xfrm>
        </p:grpSpPr>
        <p:sp>
          <p:nvSpPr>
            <p:cNvPr id="5" name="Freeform 5"/>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6" name="TextBox 6"/>
          <p:cNvSpPr txBox="1"/>
          <p:nvPr/>
        </p:nvSpPr>
        <p:spPr>
          <a:xfrm>
            <a:off x="1781131" y="2980883"/>
            <a:ext cx="16248240" cy="2470666"/>
          </a:xfrm>
          <a:prstGeom prst="rect">
            <a:avLst/>
          </a:prstGeom>
        </p:spPr>
        <p:txBody>
          <a:bodyPr lIns="0" tIns="0" rIns="0" bIns="0" rtlCol="0" anchor="t">
            <a:spAutoFit/>
          </a:bodyPr>
          <a:lstStyle/>
          <a:p>
            <a:pPr>
              <a:lnSpc>
                <a:spcPts val="6114"/>
              </a:lnSpc>
            </a:pPr>
            <a:r>
              <a:rPr lang="en-US" sz="5994">
                <a:solidFill>
                  <a:srgbClr val="333333"/>
                </a:solidFill>
                <a:latin typeface="Arial"/>
              </a:rPr>
              <a:t>So software can fail because of different types of issues functional,performance,security, integration,upgrade process, etc</a:t>
            </a:r>
          </a:p>
        </p:txBody>
      </p:sp>
      <p:sp>
        <p:nvSpPr>
          <p:cNvPr id="7" name="TextBox 7"/>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8" name="TextBox 8"/>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6</a:t>
            </a:r>
          </a:p>
        </p:txBody>
      </p:sp>
      <p:sp>
        <p:nvSpPr>
          <p:cNvPr id="9" name="TextBox 9"/>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Why testing is important?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12211814" y="0"/>
            <a:ext cx="6076186" cy="10287000"/>
            <a:chOff x="0" y="0"/>
            <a:chExt cx="8101582" cy="13716000"/>
          </a:xfrm>
        </p:grpSpPr>
        <p:sp>
          <p:nvSpPr>
            <p:cNvPr id="3" name="Freeform 3"/>
            <p:cNvSpPr/>
            <p:nvPr/>
          </p:nvSpPr>
          <p:spPr>
            <a:xfrm>
              <a:off x="0" y="0"/>
              <a:ext cx="8101584" cy="13716000"/>
            </a:xfrm>
            <a:custGeom>
              <a:avLst/>
              <a:gdLst/>
              <a:ahLst/>
              <a:cxnLst/>
              <a:rect l="l" t="t" r="r" b="b"/>
              <a:pathLst>
                <a:path w="8101584" h="13716000">
                  <a:moveTo>
                    <a:pt x="0" y="0"/>
                  </a:moveTo>
                  <a:lnTo>
                    <a:pt x="8101584" y="0"/>
                  </a:lnTo>
                  <a:lnTo>
                    <a:pt x="8101584" y="13716000"/>
                  </a:lnTo>
                  <a:lnTo>
                    <a:pt x="0" y="13716000"/>
                  </a:lnTo>
                  <a:close/>
                </a:path>
              </a:pathLst>
            </a:custGeom>
            <a:solidFill>
              <a:srgbClr val="0097E6"/>
            </a:solidFill>
          </p:spPr>
        </p:sp>
      </p:grpSp>
      <p:sp>
        <p:nvSpPr>
          <p:cNvPr id="4" name="AutoShape 4"/>
          <p:cNvSpPr/>
          <p:nvPr/>
        </p:nvSpPr>
        <p:spPr>
          <a:xfrm>
            <a:off x="12427209" y="3991615"/>
            <a:ext cx="4832091" cy="15137"/>
          </a:xfrm>
          <a:prstGeom prst="line">
            <a:avLst/>
          </a:prstGeom>
          <a:ln w="57150" cap="rnd">
            <a:solidFill>
              <a:srgbClr val="FDB823"/>
            </a:solidFill>
            <a:prstDash val="solid"/>
            <a:headEnd type="none" w="sm" len="sm"/>
            <a:tailEnd type="none" w="sm" len="sm"/>
          </a:ln>
        </p:spPr>
      </p:sp>
      <p:grpSp>
        <p:nvGrpSpPr>
          <p:cNvPr id="5" name="Group 5"/>
          <p:cNvGrpSpPr/>
          <p:nvPr/>
        </p:nvGrpSpPr>
        <p:grpSpPr>
          <a:xfrm>
            <a:off x="4" y="0"/>
            <a:ext cx="849150" cy="10287000"/>
            <a:chOff x="0" y="0"/>
            <a:chExt cx="1132200" cy="13716000"/>
          </a:xfrm>
        </p:grpSpPr>
        <p:sp>
          <p:nvSpPr>
            <p:cNvPr id="6" name="Freeform 6"/>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7" name="TextBox 7"/>
          <p:cNvSpPr txBox="1"/>
          <p:nvPr/>
        </p:nvSpPr>
        <p:spPr>
          <a:xfrm>
            <a:off x="12575784" y="2598196"/>
            <a:ext cx="4363500" cy="1408557"/>
          </a:xfrm>
          <a:prstGeom prst="rect">
            <a:avLst/>
          </a:prstGeom>
        </p:spPr>
        <p:txBody>
          <a:bodyPr lIns="0" tIns="0" rIns="0" bIns="0" rtlCol="0" anchor="t">
            <a:spAutoFit/>
          </a:bodyPr>
          <a:lstStyle/>
          <a:p>
            <a:pPr algn="just">
              <a:lnSpc>
                <a:spcPts val="5049"/>
              </a:lnSpc>
            </a:pPr>
            <a:r>
              <a:rPr lang="en-US" sz="4950" dirty="0">
                <a:solidFill>
                  <a:srgbClr val="FFFFFF"/>
                </a:solidFill>
                <a:latin typeface="Arial"/>
              </a:rPr>
              <a:t>Why do failures happen?</a:t>
            </a:r>
          </a:p>
        </p:txBody>
      </p:sp>
      <p:sp>
        <p:nvSpPr>
          <p:cNvPr id="8" name="TextBox 8"/>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9" name="TextBox 9"/>
          <p:cNvSpPr txBox="1"/>
          <p:nvPr/>
        </p:nvSpPr>
        <p:spPr>
          <a:xfrm>
            <a:off x="12575784" y="4147684"/>
            <a:ext cx="4363500" cy="4996450"/>
          </a:xfrm>
          <a:prstGeom prst="rect">
            <a:avLst/>
          </a:prstGeom>
        </p:spPr>
        <p:txBody>
          <a:bodyPr lIns="0" tIns="0" rIns="0" bIns="0" rtlCol="0" anchor="t">
            <a:spAutoFit/>
          </a:bodyPr>
          <a:lstStyle/>
          <a:p>
            <a:pPr algn="l">
              <a:lnSpc>
                <a:spcPts val="2430"/>
              </a:lnSpc>
            </a:pPr>
            <a:r>
              <a:rPr lang="en-US" sz="2250" dirty="0">
                <a:solidFill>
                  <a:srgbClr val="000000"/>
                </a:solidFill>
                <a:latin typeface="Arial"/>
              </a:rPr>
              <a:t>Humans are prone to making Mistakes</a:t>
            </a:r>
          </a:p>
          <a:p>
            <a:pPr algn="l">
              <a:lnSpc>
                <a:spcPts val="2430"/>
              </a:lnSpc>
            </a:pPr>
            <a:endParaRPr lang="en-US" sz="2250" dirty="0">
              <a:solidFill>
                <a:srgbClr val="000000"/>
              </a:solidFill>
              <a:latin typeface="Arial"/>
            </a:endParaRPr>
          </a:p>
          <a:p>
            <a:pPr algn="l">
              <a:lnSpc>
                <a:spcPts val="2430"/>
              </a:lnSpc>
            </a:pPr>
            <a:endParaRPr lang="en-US" sz="2250" dirty="0">
              <a:solidFill>
                <a:srgbClr val="000000"/>
              </a:solidFill>
              <a:latin typeface="Arial"/>
            </a:endParaRPr>
          </a:p>
          <a:p>
            <a:pPr algn="l">
              <a:lnSpc>
                <a:spcPts val="2430"/>
              </a:lnSpc>
            </a:pPr>
            <a:r>
              <a:rPr lang="en-US" sz="2250" dirty="0">
                <a:solidFill>
                  <a:srgbClr val="000000"/>
                </a:solidFill>
                <a:latin typeface="Arial"/>
              </a:rPr>
              <a:t>Failures</a:t>
            </a:r>
          </a:p>
          <a:p>
            <a:pPr marL="607219" lvl="1" indent="-303609" algn="l">
              <a:lnSpc>
                <a:spcPts val="2430"/>
              </a:lnSpc>
              <a:buFont typeface="Arial"/>
              <a:buChar char="•"/>
            </a:pPr>
            <a:r>
              <a:rPr lang="en-US" sz="2250" dirty="0">
                <a:solidFill>
                  <a:srgbClr val="000000"/>
                </a:solidFill>
                <a:latin typeface="Arial"/>
              </a:rPr>
              <a:t>Event when a user experiences a problem</a:t>
            </a:r>
          </a:p>
          <a:p>
            <a:pPr marL="607219" lvl="1" indent="-303609" algn="l">
              <a:lnSpc>
                <a:spcPts val="2430"/>
              </a:lnSpc>
            </a:pPr>
            <a:endParaRPr lang="en-US" sz="2250" dirty="0">
              <a:solidFill>
                <a:srgbClr val="000000"/>
              </a:solidFill>
              <a:latin typeface="Arial"/>
            </a:endParaRPr>
          </a:p>
          <a:p>
            <a:pPr marL="607219" lvl="1" indent="-303609" algn="l">
              <a:lnSpc>
                <a:spcPts val="2430"/>
              </a:lnSpc>
            </a:pPr>
            <a:r>
              <a:rPr lang="en-US" sz="2250" dirty="0">
                <a:solidFill>
                  <a:srgbClr val="000000"/>
                </a:solidFill>
                <a:latin typeface="Arial"/>
              </a:rPr>
              <a:t>Fault</a:t>
            </a:r>
          </a:p>
          <a:p>
            <a:pPr marL="607219" lvl="1" indent="-303609" algn="l">
              <a:lnSpc>
                <a:spcPts val="2430"/>
              </a:lnSpc>
              <a:buFont typeface="Arial"/>
              <a:buChar char="•"/>
            </a:pPr>
            <a:r>
              <a:rPr lang="en-US" sz="2250" dirty="0">
                <a:solidFill>
                  <a:srgbClr val="000000"/>
                </a:solidFill>
                <a:latin typeface="Arial"/>
              </a:rPr>
              <a:t>A failure is caused by a fault in software</a:t>
            </a:r>
          </a:p>
          <a:p>
            <a:pPr marL="607219" lvl="1" indent="-303609" algn="l">
              <a:lnSpc>
                <a:spcPts val="2430"/>
              </a:lnSpc>
            </a:pPr>
            <a:endParaRPr lang="en-US" sz="2250" dirty="0">
              <a:solidFill>
                <a:srgbClr val="000000"/>
              </a:solidFill>
              <a:latin typeface="Arial"/>
            </a:endParaRPr>
          </a:p>
          <a:p>
            <a:pPr marL="607219" lvl="1" indent="-303609" algn="l">
              <a:lnSpc>
                <a:spcPts val="2430"/>
              </a:lnSpc>
            </a:pPr>
            <a:r>
              <a:rPr lang="en-US" sz="2250" dirty="0">
                <a:solidFill>
                  <a:srgbClr val="000000"/>
                </a:solidFill>
                <a:latin typeface="Arial"/>
              </a:rPr>
              <a:t>Error</a:t>
            </a:r>
          </a:p>
          <a:p>
            <a:pPr marL="607219" lvl="1" indent="-303609" algn="l">
              <a:lnSpc>
                <a:spcPts val="2430"/>
              </a:lnSpc>
              <a:buFont typeface="Arial"/>
              <a:buChar char="•"/>
            </a:pPr>
            <a:r>
              <a:rPr lang="en-US" sz="2250" dirty="0">
                <a:solidFill>
                  <a:srgbClr val="000000"/>
                </a:solidFill>
                <a:latin typeface="Arial"/>
              </a:rPr>
              <a:t>The cause of fault is an error or mistake by a person</a:t>
            </a:r>
          </a:p>
        </p:txBody>
      </p:sp>
      <p:sp>
        <p:nvSpPr>
          <p:cNvPr id="10" name="TextBox 10"/>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7</a:t>
            </a:r>
          </a:p>
        </p:txBody>
      </p:sp>
      <p:grpSp>
        <p:nvGrpSpPr>
          <p:cNvPr id="11" name="Group 11"/>
          <p:cNvGrpSpPr/>
          <p:nvPr/>
        </p:nvGrpSpPr>
        <p:grpSpPr>
          <a:xfrm>
            <a:off x="4879718" y="1487332"/>
            <a:ext cx="2532263" cy="1536412"/>
            <a:chOff x="0" y="0"/>
            <a:chExt cx="3376350" cy="2048550"/>
          </a:xfrm>
        </p:grpSpPr>
        <p:sp>
          <p:nvSpPr>
            <p:cNvPr id="12" name="Freeform 12"/>
            <p:cNvSpPr/>
            <p:nvPr/>
          </p:nvSpPr>
          <p:spPr>
            <a:xfrm>
              <a:off x="28575" y="28575"/>
              <a:ext cx="3319272" cy="1991360"/>
            </a:xfrm>
            <a:custGeom>
              <a:avLst/>
              <a:gdLst/>
              <a:ahLst/>
              <a:cxnLst/>
              <a:rect l="l" t="t" r="r" b="b"/>
              <a:pathLst>
                <a:path w="3319272" h="1991360">
                  <a:moveTo>
                    <a:pt x="0" y="199136"/>
                  </a:moveTo>
                  <a:cubicBezTo>
                    <a:pt x="0" y="89154"/>
                    <a:pt x="90170" y="0"/>
                    <a:pt x="201422" y="0"/>
                  </a:cubicBezTo>
                  <a:lnTo>
                    <a:pt x="3117850" y="0"/>
                  </a:lnTo>
                  <a:cubicBezTo>
                    <a:pt x="3229102" y="0"/>
                    <a:pt x="3319272" y="89154"/>
                    <a:pt x="3319272" y="199136"/>
                  </a:cubicBezTo>
                  <a:lnTo>
                    <a:pt x="3319272" y="1792224"/>
                  </a:lnTo>
                  <a:cubicBezTo>
                    <a:pt x="3319272" y="1902206"/>
                    <a:pt x="3229102" y="1991360"/>
                    <a:pt x="3117850" y="1991360"/>
                  </a:cubicBezTo>
                  <a:lnTo>
                    <a:pt x="201422" y="1991360"/>
                  </a:lnTo>
                  <a:cubicBezTo>
                    <a:pt x="90170" y="1991360"/>
                    <a:pt x="0" y="1902206"/>
                    <a:pt x="0" y="1792224"/>
                  </a:cubicBezTo>
                  <a:close/>
                </a:path>
              </a:pathLst>
            </a:custGeom>
            <a:solidFill>
              <a:srgbClr val="6076B4"/>
            </a:solidFill>
          </p:spPr>
        </p:sp>
        <p:sp>
          <p:nvSpPr>
            <p:cNvPr id="13" name="Freeform 13"/>
            <p:cNvSpPr/>
            <p:nvPr/>
          </p:nvSpPr>
          <p:spPr>
            <a:xfrm>
              <a:off x="0" y="0"/>
              <a:ext cx="3376422" cy="2048510"/>
            </a:xfrm>
            <a:custGeom>
              <a:avLst/>
              <a:gdLst/>
              <a:ahLst/>
              <a:cxnLst/>
              <a:rect l="l" t="t" r="r" b="b"/>
              <a:pathLst>
                <a:path w="3376422" h="2048510">
                  <a:moveTo>
                    <a:pt x="0" y="227711"/>
                  </a:moveTo>
                  <a:cubicBezTo>
                    <a:pt x="0" y="101600"/>
                    <a:pt x="103251" y="0"/>
                    <a:pt x="229997" y="0"/>
                  </a:cubicBezTo>
                  <a:lnTo>
                    <a:pt x="3146425" y="0"/>
                  </a:lnTo>
                  <a:lnTo>
                    <a:pt x="3146425" y="28575"/>
                  </a:lnTo>
                  <a:lnTo>
                    <a:pt x="3146425" y="0"/>
                  </a:lnTo>
                  <a:cubicBezTo>
                    <a:pt x="3273171" y="0"/>
                    <a:pt x="3376422" y="101600"/>
                    <a:pt x="3376422" y="227711"/>
                  </a:cubicBezTo>
                  <a:lnTo>
                    <a:pt x="3347720" y="227711"/>
                  </a:lnTo>
                  <a:lnTo>
                    <a:pt x="3376295" y="227711"/>
                  </a:lnTo>
                  <a:lnTo>
                    <a:pt x="3376295" y="1820799"/>
                  </a:lnTo>
                  <a:lnTo>
                    <a:pt x="3347720" y="1820799"/>
                  </a:lnTo>
                  <a:lnTo>
                    <a:pt x="3376295" y="1820799"/>
                  </a:lnTo>
                  <a:cubicBezTo>
                    <a:pt x="3376295" y="1946910"/>
                    <a:pt x="3273044" y="2048510"/>
                    <a:pt x="3146298" y="2048510"/>
                  </a:cubicBezTo>
                  <a:lnTo>
                    <a:pt x="3146298" y="2019935"/>
                  </a:lnTo>
                  <a:lnTo>
                    <a:pt x="3146298" y="2048510"/>
                  </a:lnTo>
                  <a:lnTo>
                    <a:pt x="229997" y="2048510"/>
                  </a:lnTo>
                  <a:lnTo>
                    <a:pt x="229997" y="2019935"/>
                  </a:lnTo>
                  <a:lnTo>
                    <a:pt x="229997" y="2048510"/>
                  </a:lnTo>
                  <a:cubicBezTo>
                    <a:pt x="103251" y="2048510"/>
                    <a:pt x="0" y="1946910"/>
                    <a:pt x="0" y="1820799"/>
                  </a:cubicBezTo>
                  <a:lnTo>
                    <a:pt x="0" y="227711"/>
                  </a:lnTo>
                  <a:lnTo>
                    <a:pt x="28575" y="227711"/>
                  </a:lnTo>
                  <a:lnTo>
                    <a:pt x="0" y="227711"/>
                  </a:lnTo>
                  <a:moveTo>
                    <a:pt x="57150" y="227711"/>
                  </a:moveTo>
                  <a:lnTo>
                    <a:pt x="57150" y="1820799"/>
                  </a:lnTo>
                  <a:lnTo>
                    <a:pt x="28575" y="1820799"/>
                  </a:lnTo>
                  <a:lnTo>
                    <a:pt x="57150" y="1820799"/>
                  </a:lnTo>
                  <a:cubicBezTo>
                    <a:pt x="57150" y="1914652"/>
                    <a:pt x="134239" y="1991360"/>
                    <a:pt x="229997" y="1991360"/>
                  </a:cubicBezTo>
                  <a:lnTo>
                    <a:pt x="3146425" y="1991360"/>
                  </a:lnTo>
                  <a:cubicBezTo>
                    <a:pt x="3242183" y="1991360"/>
                    <a:pt x="3319272" y="1914652"/>
                    <a:pt x="3319272" y="1820799"/>
                  </a:cubicBezTo>
                  <a:lnTo>
                    <a:pt x="3319272" y="227711"/>
                  </a:lnTo>
                  <a:cubicBezTo>
                    <a:pt x="3319272" y="133858"/>
                    <a:pt x="3242183" y="57150"/>
                    <a:pt x="3146425" y="57150"/>
                  </a:cubicBezTo>
                  <a:lnTo>
                    <a:pt x="229997" y="57150"/>
                  </a:lnTo>
                  <a:lnTo>
                    <a:pt x="229997" y="28575"/>
                  </a:lnTo>
                  <a:lnTo>
                    <a:pt x="229997" y="57150"/>
                  </a:lnTo>
                  <a:cubicBezTo>
                    <a:pt x="134239" y="57150"/>
                    <a:pt x="57150" y="133858"/>
                    <a:pt x="57150" y="227711"/>
                  </a:cubicBezTo>
                  <a:close/>
                </a:path>
              </a:pathLst>
            </a:custGeom>
            <a:solidFill>
              <a:srgbClr val="FFFFFF"/>
            </a:solidFill>
          </p:spPr>
        </p:sp>
      </p:grpSp>
      <p:sp>
        <p:nvSpPr>
          <p:cNvPr id="14" name="TextBox 14"/>
          <p:cNvSpPr txBox="1"/>
          <p:nvPr/>
        </p:nvSpPr>
        <p:spPr>
          <a:xfrm>
            <a:off x="5002046" y="1628709"/>
            <a:ext cx="2287800" cy="307777"/>
          </a:xfrm>
          <a:prstGeom prst="rect">
            <a:avLst/>
          </a:prstGeom>
        </p:spPr>
        <p:txBody>
          <a:bodyPr lIns="0" tIns="0" rIns="0" bIns="0" rtlCol="0" anchor="t">
            <a:spAutoFit/>
          </a:bodyPr>
          <a:lstStyle/>
          <a:p>
            <a:pPr algn="ctr">
              <a:lnSpc>
                <a:spcPts val="2430"/>
              </a:lnSpc>
            </a:pPr>
            <a:r>
              <a:rPr lang="en-US" sz="2250" spc="-48" dirty="0">
                <a:solidFill>
                  <a:srgbClr val="FFFFFF"/>
                </a:solidFill>
                <a:latin typeface="Montserrat"/>
              </a:rPr>
              <a:t>Mistake/Error</a:t>
            </a:r>
          </a:p>
        </p:txBody>
      </p:sp>
      <p:grpSp>
        <p:nvGrpSpPr>
          <p:cNvPr id="15" name="Group 15"/>
          <p:cNvGrpSpPr/>
          <p:nvPr/>
        </p:nvGrpSpPr>
        <p:grpSpPr>
          <a:xfrm rot="5400000">
            <a:off x="5881895" y="3176679"/>
            <a:ext cx="527850" cy="617400"/>
            <a:chOff x="0" y="0"/>
            <a:chExt cx="703800" cy="823200"/>
          </a:xfrm>
        </p:grpSpPr>
        <p:sp>
          <p:nvSpPr>
            <p:cNvPr id="16" name="Freeform 16"/>
            <p:cNvSpPr/>
            <p:nvPr/>
          </p:nvSpPr>
          <p:spPr>
            <a:xfrm>
              <a:off x="0" y="0"/>
              <a:ext cx="703834" cy="823214"/>
            </a:xfrm>
            <a:custGeom>
              <a:avLst/>
              <a:gdLst/>
              <a:ahLst/>
              <a:cxnLst/>
              <a:rect l="l" t="t" r="r" b="b"/>
              <a:pathLst>
                <a:path w="703834" h="823214">
                  <a:moveTo>
                    <a:pt x="0" y="164592"/>
                  </a:moveTo>
                  <a:lnTo>
                    <a:pt x="351917" y="164592"/>
                  </a:lnTo>
                  <a:lnTo>
                    <a:pt x="351917" y="0"/>
                  </a:lnTo>
                  <a:lnTo>
                    <a:pt x="703834" y="411607"/>
                  </a:lnTo>
                  <a:lnTo>
                    <a:pt x="351917" y="823214"/>
                  </a:lnTo>
                  <a:lnTo>
                    <a:pt x="351917" y="658622"/>
                  </a:lnTo>
                  <a:lnTo>
                    <a:pt x="0" y="658622"/>
                  </a:lnTo>
                  <a:close/>
                </a:path>
              </a:pathLst>
            </a:custGeom>
            <a:solidFill>
              <a:srgbClr val="B4BBD6"/>
            </a:solidFill>
          </p:spPr>
        </p:sp>
      </p:grpSp>
      <p:grpSp>
        <p:nvGrpSpPr>
          <p:cNvPr id="17" name="Group 17"/>
          <p:cNvGrpSpPr/>
          <p:nvPr/>
        </p:nvGrpSpPr>
        <p:grpSpPr>
          <a:xfrm>
            <a:off x="4879718" y="3976706"/>
            <a:ext cx="2660979" cy="1536413"/>
            <a:chOff x="0" y="0"/>
            <a:chExt cx="3547972" cy="2048550"/>
          </a:xfrm>
        </p:grpSpPr>
        <p:sp>
          <p:nvSpPr>
            <p:cNvPr id="18" name="Freeform 18"/>
            <p:cNvSpPr/>
            <p:nvPr/>
          </p:nvSpPr>
          <p:spPr>
            <a:xfrm>
              <a:off x="30027" y="28575"/>
              <a:ext cx="3487993" cy="1991360"/>
            </a:xfrm>
            <a:custGeom>
              <a:avLst/>
              <a:gdLst/>
              <a:ahLst/>
              <a:cxnLst/>
              <a:rect l="l" t="t" r="r" b="b"/>
              <a:pathLst>
                <a:path w="3487993" h="1991360">
                  <a:moveTo>
                    <a:pt x="0" y="199136"/>
                  </a:moveTo>
                  <a:cubicBezTo>
                    <a:pt x="0" y="89154"/>
                    <a:pt x="94754" y="0"/>
                    <a:pt x="211661" y="0"/>
                  </a:cubicBezTo>
                  <a:lnTo>
                    <a:pt x="3276332" y="0"/>
                  </a:lnTo>
                  <a:cubicBezTo>
                    <a:pt x="3393240" y="0"/>
                    <a:pt x="3487993" y="89154"/>
                    <a:pt x="3487993" y="199136"/>
                  </a:cubicBezTo>
                  <a:lnTo>
                    <a:pt x="3487993" y="1792224"/>
                  </a:lnTo>
                  <a:cubicBezTo>
                    <a:pt x="3487993" y="1902206"/>
                    <a:pt x="3393240" y="1991360"/>
                    <a:pt x="3276332" y="1991360"/>
                  </a:cubicBezTo>
                  <a:lnTo>
                    <a:pt x="211661" y="1991360"/>
                  </a:lnTo>
                  <a:cubicBezTo>
                    <a:pt x="94754" y="1991360"/>
                    <a:pt x="0" y="1902206"/>
                    <a:pt x="0" y="1792224"/>
                  </a:cubicBezTo>
                  <a:close/>
                </a:path>
              </a:pathLst>
            </a:custGeom>
            <a:solidFill>
              <a:srgbClr val="6076B4"/>
            </a:solidFill>
          </p:spPr>
        </p:sp>
        <p:sp>
          <p:nvSpPr>
            <p:cNvPr id="19" name="Freeform 19"/>
            <p:cNvSpPr/>
            <p:nvPr/>
          </p:nvSpPr>
          <p:spPr>
            <a:xfrm>
              <a:off x="0" y="0"/>
              <a:ext cx="3548044" cy="2048510"/>
            </a:xfrm>
            <a:custGeom>
              <a:avLst/>
              <a:gdLst/>
              <a:ahLst/>
              <a:cxnLst/>
              <a:rect l="l" t="t" r="r" b="b"/>
              <a:pathLst>
                <a:path w="3548044" h="2048510">
                  <a:moveTo>
                    <a:pt x="0" y="227711"/>
                  </a:moveTo>
                  <a:cubicBezTo>
                    <a:pt x="0" y="101600"/>
                    <a:pt x="108499" y="0"/>
                    <a:pt x="241688" y="0"/>
                  </a:cubicBezTo>
                  <a:lnTo>
                    <a:pt x="3306359" y="0"/>
                  </a:lnTo>
                  <a:lnTo>
                    <a:pt x="3306359" y="28575"/>
                  </a:lnTo>
                  <a:lnTo>
                    <a:pt x="3306359" y="0"/>
                  </a:lnTo>
                  <a:cubicBezTo>
                    <a:pt x="3439548" y="0"/>
                    <a:pt x="3548044" y="101600"/>
                    <a:pt x="3548044" y="227711"/>
                  </a:cubicBezTo>
                  <a:lnTo>
                    <a:pt x="3517886" y="227711"/>
                  </a:lnTo>
                  <a:lnTo>
                    <a:pt x="3547914" y="227711"/>
                  </a:lnTo>
                  <a:lnTo>
                    <a:pt x="3547914" y="1820799"/>
                  </a:lnTo>
                  <a:lnTo>
                    <a:pt x="3517886" y="1820799"/>
                  </a:lnTo>
                  <a:lnTo>
                    <a:pt x="3547914" y="1820799"/>
                  </a:lnTo>
                  <a:cubicBezTo>
                    <a:pt x="3547914" y="1946910"/>
                    <a:pt x="3439415" y="2048510"/>
                    <a:pt x="3306226" y="2048510"/>
                  </a:cubicBezTo>
                  <a:lnTo>
                    <a:pt x="3306226" y="2019935"/>
                  </a:lnTo>
                  <a:lnTo>
                    <a:pt x="3306226" y="2048510"/>
                  </a:lnTo>
                  <a:lnTo>
                    <a:pt x="241688" y="2048510"/>
                  </a:lnTo>
                  <a:lnTo>
                    <a:pt x="241688" y="2019935"/>
                  </a:lnTo>
                  <a:lnTo>
                    <a:pt x="241688" y="2048510"/>
                  </a:lnTo>
                  <a:cubicBezTo>
                    <a:pt x="108499" y="2048510"/>
                    <a:pt x="0" y="1946910"/>
                    <a:pt x="0" y="1820799"/>
                  </a:cubicBezTo>
                  <a:lnTo>
                    <a:pt x="0" y="227711"/>
                  </a:lnTo>
                  <a:lnTo>
                    <a:pt x="30027" y="227711"/>
                  </a:lnTo>
                  <a:lnTo>
                    <a:pt x="0" y="227711"/>
                  </a:lnTo>
                  <a:moveTo>
                    <a:pt x="60055" y="227711"/>
                  </a:moveTo>
                  <a:lnTo>
                    <a:pt x="60055" y="1820799"/>
                  </a:lnTo>
                  <a:lnTo>
                    <a:pt x="30027" y="1820799"/>
                  </a:lnTo>
                  <a:lnTo>
                    <a:pt x="60055" y="1820799"/>
                  </a:lnTo>
                  <a:cubicBezTo>
                    <a:pt x="60055" y="1914652"/>
                    <a:pt x="141062" y="1991360"/>
                    <a:pt x="241688" y="1991360"/>
                  </a:cubicBezTo>
                  <a:lnTo>
                    <a:pt x="3306359" y="1991360"/>
                  </a:lnTo>
                  <a:cubicBezTo>
                    <a:pt x="3406985" y="1991360"/>
                    <a:pt x="3487993" y="1914652"/>
                    <a:pt x="3487993" y="1820799"/>
                  </a:cubicBezTo>
                  <a:lnTo>
                    <a:pt x="3487993" y="227711"/>
                  </a:lnTo>
                  <a:cubicBezTo>
                    <a:pt x="3487993" y="133858"/>
                    <a:pt x="3406985" y="57150"/>
                    <a:pt x="3306359" y="57150"/>
                  </a:cubicBezTo>
                  <a:lnTo>
                    <a:pt x="241688" y="57150"/>
                  </a:lnTo>
                  <a:lnTo>
                    <a:pt x="241688" y="28575"/>
                  </a:lnTo>
                  <a:lnTo>
                    <a:pt x="241688" y="57150"/>
                  </a:lnTo>
                  <a:cubicBezTo>
                    <a:pt x="141062" y="57150"/>
                    <a:pt x="60055" y="133858"/>
                    <a:pt x="60055" y="227711"/>
                  </a:cubicBezTo>
                  <a:close/>
                </a:path>
              </a:pathLst>
            </a:custGeom>
            <a:solidFill>
              <a:srgbClr val="FFFFFF"/>
            </a:solidFill>
          </p:spPr>
        </p:sp>
      </p:grpSp>
      <p:sp>
        <p:nvSpPr>
          <p:cNvPr id="20" name="TextBox 20"/>
          <p:cNvSpPr txBox="1"/>
          <p:nvPr/>
        </p:nvSpPr>
        <p:spPr>
          <a:xfrm>
            <a:off x="5002046" y="4594513"/>
            <a:ext cx="2409935" cy="320040"/>
          </a:xfrm>
          <a:prstGeom prst="rect">
            <a:avLst/>
          </a:prstGeom>
        </p:spPr>
        <p:txBody>
          <a:bodyPr lIns="0" tIns="0" rIns="0" bIns="0" rtlCol="0" anchor="t">
            <a:spAutoFit/>
          </a:bodyPr>
          <a:lstStyle/>
          <a:p>
            <a:pPr algn="ctr">
              <a:lnSpc>
                <a:spcPts val="2430"/>
              </a:lnSpc>
            </a:pPr>
            <a:r>
              <a:rPr lang="en-US" sz="2250" spc="-48" dirty="0">
                <a:solidFill>
                  <a:srgbClr val="FFFFFF"/>
                </a:solidFill>
                <a:latin typeface="Montserrat"/>
              </a:rPr>
              <a:t>Defect/Fault/Bug</a:t>
            </a:r>
          </a:p>
        </p:txBody>
      </p:sp>
      <p:grpSp>
        <p:nvGrpSpPr>
          <p:cNvPr id="21" name="Group 21"/>
          <p:cNvGrpSpPr/>
          <p:nvPr/>
        </p:nvGrpSpPr>
        <p:grpSpPr>
          <a:xfrm rot="5400000">
            <a:off x="5881895" y="5666052"/>
            <a:ext cx="527850" cy="617400"/>
            <a:chOff x="0" y="0"/>
            <a:chExt cx="703800" cy="823200"/>
          </a:xfrm>
        </p:grpSpPr>
        <p:sp>
          <p:nvSpPr>
            <p:cNvPr id="22" name="Freeform 22"/>
            <p:cNvSpPr/>
            <p:nvPr/>
          </p:nvSpPr>
          <p:spPr>
            <a:xfrm>
              <a:off x="0" y="0"/>
              <a:ext cx="703834" cy="823214"/>
            </a:xfrm>
            <a:custGeom>
              <a:avLst/>
              <a:gdLst/>
              <a:ahLst/>
              <a:cxnLst/>
              <a:rect l="l" t="t" r="r" b="b"/>
              <a:pathLst>
                <a:path w="703834" h="823214">
                  <a:moveTo>
                    <a:pt x="0" y="164592"/>
                  </a:moveTo>
                  <a:lnTo>
                    <a:pt x="351917" y="164592"/>
                  </a:lnTo>
                  <a:lnTo>
                    <a:pt x="351917" y="0"/>
                  </a:lnTo>
                  <a:lnTo>
                    <a:pt x="703834" y="411607"/>
                  </a:lnTo>
                  <a:lnTo>
                    <a:pt x="351917" y="823214"/>
                  </a:lnTo>
                  <a:lnTo>
                    <a:pt x="351917" y="658622"/>
                  </a:lnTo>
                  <a:lnTo>
                    <a:pt x="0" y="658622"/>
                  </a:lnTo>
                  <a:close/>
                </a:path>
              </a:pathLst>
            </a:custGeom>
            <a:solidFill>
              <a:srgbClr val="B4BBD6"/>
            </a:solidFill>
          </p:spPr>
        </p:sp>
      </p:grpSp>
      <p:grpSp>
        <p:nvGrpSpPr>
          <p:cNvPr id="23" name="Group 23"/>
          <p:cNvGrpSpPr/>
          <p:nvPr/>
        </p:nvGrpSpPr>
        <p:grpSpPr>
          <a:xfrm>
            <a:off x="4879718" y="6466079"/>
            <a:ext cx="2532263" cy="1536412"/>
            <a:chOff x="0" y="0"/>
            <a:chExt cx="3376350" cy="2048550"/>
          </a:xfrm>
        </p:grpSpPr>
        <p:sp>
          <p:nvSpPr>
            <p:cNvPr id="24" name="Freeform 24"/>
            <p:cNvSpPr/>
            <p:nvPr/>
          </p:nvSpPr>
          <p:spPr>
            <a:xfrm>
              <a:off x="28575" y="28575"/>
              <a:ext cx="3319272" cy="1991360"/>
            </a:xfrm>
            <a:custGeom>
              <a:avLst/>
              <a:gdLst/>
              <a:ahLst/>
              <a:cxnLst/>
              <a:rect l="l" t="t" r="r" b="b"/>
              <a:pathLst>
                <a:path w="3319272" h="1991360">
                  <a:moveTo>
                    <a:pt x="0" y="199136"/>
                  </a:moveTo>
                  <a:cubicBezTo>
                    <a:pt x="0" y="89154"/>
                    <a:pt x="90170" y="0"/>
                    <a:pt x="201422" y="0"/>
                  </a:cubicBezTo>
                  <a:lnTo>
                    <a:pt x="3117850" y="0"/>
                  </a:lnTo>
                  <a:cubicBezTo>
                    <a:pt x="3229102" y="0"/>
                    <a:pt x="3319272" y="89154"/>
                    <a:pt x="3319272" y="199136"/>
                  </a:cubicBezTo>
                  <a:lnTo>
                    <a:pt x="3319272" y="1792224"/>
                  </a:lnTo>
                  <a:cubicBezTo>
                    <a:pt x="3319272" y="1902206"/>
                    <a:pt x="3229102" y="1991360"/>
                    <a:pt x="3117850" y="1991360"/>
                  </a:cubicBezTo>
                  <a:lnTo>
                    <a:pt x="201422" y="1991360"/>
                  </a:lnTo>
                  <a:cubicBezTo>
                    <a:pt x="90170" y="1991360"/>
                    <a:pt x="0" y="1902206"/>
                    <a:pt x="0" y="1792224"/>
                  </a:cubicBezTo>
                  <a:close/>
                </a:path>
              </a:pathLst>
            </a:custGeom>
            <a:solidFill>
              <a:srgbClr val="6076B4"/>
            </a:solidFill>
          </p:spPr>
        </p:sp>
        <p:sp>
          <p:nvSpPr>
            <p:cNvPr id="25" name="Freeform 25"/>
            <p:cNvSpPr/>
            <p:nvPr/>
          </p:nvSpPr>
          <p:spPr>
            <a:xfrm>
              <a:off x="0" y="0"/>
              <a:ext cx="3376422" cy="2048510"/>
            </a:xfrm>
            <a:custGeom>
              <a:avLst/>
              <a:gdLst/>
              <a:ahLst/>
              <a:cxnLst/>
              <a:rect l="l" t="t" r="r" b="b"/>
              <a:pathLst>
                <a:path w="3376422" h="2048510">
                  <a:moveTo>
                    <a:pt x="0" y="227711"/>
                  </a:moveTo>
                  <a:cubicBezTo>
                    <a:pt x="0" y="101600"/>
                    <a:pt x="103251" y="0"/>
                    <a:pt x="229997" y="0"/>
                  </a:cubicBezTo>
                  <a:lnTo>
                    <a:pt x="3146425" y="0"/>
                  </a:lnTo>
                  <a:lnTo>
                    <a:pt x="3146425" y="28575"/>
                  </a:lnTo>
                  <a:lnTo>
                    <a:pt x="3146425" y="0"/>
                  </a:lnTo>
                  <a:cubicBezTo>
                    <a:pt x="3273171" y="0"/>
                    <a:pt x="3376422" y="101600"/>
                    <a:pt x="3376422" y="227711"/>
                  </a:cubicBezTo>
                  <a:lnTo>
                    <a:pt x="3347720" y="227711"/>
                  </a:lnTo>
                  <a:lnTo>
                    <a:pt x="3376295" y="227711"/>
                  </a:lnTo>
                  <a:lnTo>
                    <a:pt x="3376295" y="1820799"/>
                  </a:lnTo>
                  <a:lnTo>
                    <a:pt x="3347720" y="1820799"/>
                  </a:lnTo>
                  <a:lnTo>
                    <a:pt x="3376295" y="1820799"/>
                  </a:lnTo>
                  <a:cubicBezTo>
                    <a:pt x="3376295" y="1946910"/>
                    <a:pt x="3273044" y="2048510"/>
                    <a:pt x="3146298" y="2048510"/>
                  </a:cubicBezTo>
                  <a:lnTo>
                    <a:pt x="3146298" y="2019935"/>
                  </a:lnTo>
                  <a:lnTo>
                    <a:pt x="3146298" y="2048510"/>
                  </a:lnTo>
                  <a:lnTo>
                    <a:pt x="229997" y="2048510"/>
                  </a:lnTo>
                  <a:lnTo>
                    <a:pt x="229997" y="2019935"/>
                  </a:lnTo>
                  <a:lnTo>
                    <a:pt x="229997" y="2048510"/>
                  </a:lnTo>
                  <a:cubicBezTo>
                    <a:pt x="103251" y="2048510"/>
                    <a:pt x="0" y="1946910"/>
                    <a:pt x="0" y="1820799"/>
                  </a:cubicBezTo>
                  <a:lnTo>
                    <a:pt x="0" y="227711"/>
                  </a:lnTo>
                  <a:lnTo>
                    <a:pt x="28575" y="227711"/>
                  </a:lnTo>
                  <a:lnTo>
                    <a:pt x="0" y="227711"/>
                  </a:lnTo>
                  <a:moveTo>
                    <a:pt x="57150" y="227711"/>
                  </a:moveTo>
                  <a:lnTo>
                    <a:pt x="57150" y="1820799"/>
                  </a:lnTo>
                  <a:lnTo>
                    <a:pt x="28575" y="1820799"/>
                  </a:lnTo>
                  <a:lnTo>
                    <a:pt x="57150" y="1820799"/>
                  </a:lnTo>
                  <a:cubicBezTo>
                    <a:pt x="57150" y="1914652"/>
                    <a:pt x="134239" y="1991360"/>
                    <a:pt x="229997" y="1991360"/>
                  </a:cubicBezTo>
                  <a:lnTo>
                    <a:pt x="3146425" y="1991360"/>
                  </a:lnTo>
                  <a:cubicBezTo>
                    <a:pt x="3242183" y="1991360"/>
                    <a:pt x="3319272" y="1914652"/>
                    <a:pt x="3319272" y="1820799"/>
                  </a:cubicBezTo>
                  <a:lnTo>
                    <a:pt x="3319272" y="227711"/>
                  </a:lnTo>
                  <a:cubicBezTo>
                    <a:pt x="3319272" y="133858"/>
                    <a:pt x="3242183" y="57150"/>
                    <a:pt x="3146425" y="57150"/>
                  </a:cubicBezTo>
                  <a:lnTo>
                    <a:pt x="229997" y="57150"/>
                  </a:lnTo>
                  <a:lnTo>
                    <a:pt x="229997" y="28575"/>
                  </a:lnTo>
                  <a:lnTo>
                    <a:pt x="229997" y="57150"/>
                  </a:lnTo>
                  <a:cubicBezTo>
                    <a:pt x="134239" y="57150"/>
                    <a:pt x="57150" y="133858"/>
                    <a:pt x="57150" y="227711"/>
                  </a:cubicBezTo>
                  <a:close/>
                </a:path>
              </a:pathLst>
            </a:custGeom>
            <a:solidFill>
              <a:srgbClr val="FFFFFF"/>
            </a:solidFill>
          </p:spPr>
        </p:sp>
      </p:grpSp>
      <p:sp>
        <p:nvSpPr>
          <p:cNvPr id="26" name="TextBox 26"/>
          <p:cNvSpPr txBox="1"/>
          <p:nvPr/>
        </p:nvSpPr>
        <p:spPr>
          <a:xfrm>
            <a:off x="5002046" y="6607456"/>
            <a:ext cx="2287800" cy="1272900"/>
          </a:xfrm>
          <a:prstGeom prst="rect">
            <a:avLst/>
          </a:prstGeom>
        </p:spPr>
        <p:txBody>
          <a:bodyPr lIns="0" tIns="0" rIns="0" bIns="0" rtlCol="0" anchor="t">
            <a:spAutoFit/>
          </a:bodyPr>
          <a:lstStyle/>
          <a:p>
            <a:pPr algn="ctr">
              <a:lnSpc>
                <a:spcPts val="2430"/>
              </a:lnSpc>
            </a:pPr>
            <a:r>
              <a:rPr lang="en-US" sz="2250" spc="-48">
                <a:solidFill>
                  <a:srgbClr val="FFFFFF"/>
                </a:solidFill>
                <a:latin typeface="Montserrat"/>
              </a:rPr>
              <a:t>Failure</a:t>
            </a:r>
          </a:p>
        </p:txBody>
      </p:sp>
      <p:sp>
        <p:nvSpPr>
          <p:cNvPr id="27" name="TextBox 27"/>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Why testing is important?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20"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4" y="0"/>
            <a:ext cx="849150" cy="10287000"/>
            <a:chOff x="0" y="0"/>
            <a:chExt cx="1132200" cy="13716000"/>
          </a:xfrm>
        </p:grpSpPr>
        <p:sp>
          <p:nvSpPr>
            <p:cNvPr id="3" name="Freeform 3"/>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4" name="AutoShape 4"/>
          <p:cNvSpPr/>
          <p:nvPr/>
        </p:nvSpPr>
        <p:spPr>
          <a:xfrm>
            <a:off x="1588770" y="2548890"/>
            <a:ext cx="15144750" cy="11515"/>
          </a:xfrm>
          <a:prstGeom prst="line">
            <a:avLst/>
          </a:prstGeom>
          <a:ln w="57150" cap="rnd">
            <a:solidFill>
              <a:srgbClr val="0097E6"/>
            </a:solidFill>
            <a:prstDash val="solid"/>
            <a:headEnd type="none" w="sm" len="sm"/>
            <a:tailEnd type="none" w="sm" len="sm"/>
          </a:ln>
        </p:spPr>
      </p:sp>
      <p:sp>
        <p:nvSpPr>
          <p:cNvPr id="5" name="TextBox 5"/>
          <p:cNvSpPr txBox="1"/>
          <p:nvPr/>
        </p:nvSpPr>
        <p:spPr>
          <a:xfrm>
            <a:off x="1737345" y="1790022"/>
            <a:ext cx="14904750" cy="770382"/>
          </a:xfrm>
          <a:prstGeom prst="rect">
            <a:avLst/>
          </a:prstGeom>
        </p:spPr>
        <p:txBody>
          <a:bodyPr lIns="0" tIns="0" rIns="0" bIns="0" rtlCol="0" anchor="t">
            <a:spAutoFit/>
          </a:bodyPr>
          <a:lstStyle/>
          <a:p>
            <a:pPr algn="just">
              <a:lnSpc>
                <a:spcPts val="5049"/>
              </a:lnSpc>
            </a:pPr>
            <a:r>
              <a:rPr lang="en-US" sz="4950">
                <a:solidFill>
                  <a:srgbClr val="1A1A1A"/>
                </a:solidFill>
                <a:latin typeface="Arial"/>
              </a:rPr>
              <a:t>Causes of failures</a:t>
            </a:r>
          </a:p>
        </p:txBody>
      </p:sp>
      <p:sp>
        <p:nvSpPr>
          <p:cNvPr id="6" name="TextBox 6"/>
          <p:cNvSpPr txBox="1"/>
          <p:nvPr/>
        </p:nvSpPr>
        <p:spPr>
          <a:xfrm>
            <a:off x="1645920" y="2785726"/>
            <a:ext cx="15087600" cy="5972125"/>
          </a:xfrm>
          <a:prstGeom prst="rect">
            <a:avLst/>
          </a:prstGeom>
        </p:spPr>
        <p:txBody>
          <a:bodyPr lIns="0" tIns="0" rIns="0" bIns="0" rtlCol="0" anchor="t">
            <a:spAutoFit/>
          </a:bodyPr>
          <a:lstStyle/>
          <a:p>
            <a:pPr algn="l">
              <a:lnSpc>
                <a:spcPts val="2916"/>
              </a:lnSpc>
            </a:pPr>
            <a:endParaRPr/>
          </a:p>
          <a:p>
            <a:pPr marL="790385" lvl="2" indent="-263462" algn="l">
              <a:lnSpc>
                <a:spcPts val="2916"/>
              </a:lnSpc>
              <a:buFont typeface="Arial"/>
              <a:buChar char="⚬"/>
            </a:pPr>
            <a:r>
              <a:rPr lang="en-US" sz="2700">
                <a:solidFill>
                  <a:srgbClr val="333333"/>
                </a:solidFill>
                <a:latin typeface="Arial"/>
              </a:rPr>
              <a:t>System Complexity</a:t>
            </a:r>
          </a:p>
          <a:p>
            <a:pPr marL="790385" lvl="2" indent="-263462" algn="l">
              <a:lnSpc>
                <a:spcPts val="2916"/>
              </a:lnSpc>
              <a:buFont typeface="Arial"/>
              <a:buChar char="⚬"/>
            </a:pPr>
            <a:r>
              <a:rPr lang="en-US" sz="2700">
                <a:solidFill>
                  <a:srgbClr val="333333"/>
                </a:solidFill>
                <a:latin typeface="Arial"/>
              </a:rPr>
              <a:t>Deadlines Pressure</a:t>
            </a:r>
          </a:p>
          <a:p>
            <a:pPr marL="790385" lvl="2" indent="-263462" algn="l">
              <a:lnSpc>
                <a:spcPts val="2916"/>
              </a:lnSpc>
              <a:buFont typeface="Arial"/>
              <a:buChar char="⚬"/>
            </a:pPr>
            <a:r>
              <a:rPr lang="en-US" sz="2700">
                <a:solidFill>
                  <a:srgbClr val="333333"/>
                </a:solidFill>
                <a:latin typeface="Arial"/>
              </a:rPr>
              <a:t>Organizational Limitations/Issues</a:t>
            </a:r>
          </a:p>
          <a:p>
            <a:pPr marL="790385" lvl="2" indent="-263462" algn="l">
              <a:lnSpc>
                <a:spcPts val="2916"/>
              </a:lnSpc>
              <a:buFont typeface="Arial"/>
              <a:buChar char="⚬"/>
            </a:pPr>
            <a:r>
              <a:rPr lang="en-US" sz="2700">
                <a:solidFill>
                  <a:srgbClr val="333333"/>
                </a:solidFill>
                <a:latin typeface="Arial"/>
              </a:rPr>
              <a:t>Resource Capabilities</a:t>
            </a:r>
          </a:p>
          <a:p>
            <a:pPr marL="790385" lvl="2" indent="-263462" algn="l">
              <a:lnSpc>
                <a:spcPts val="2916"/>
              </a:lnSpc>
              <a:buFont typeface="Arial"/>
              <a:buChar char="⚬"/>
            </a:pPr>
            <a:r>
              <a:rPr lang="en-US" sz="2700">
                <a:solidFill>
                  <a:srgbClr val="333333"/>
                </a:solidFill>
                <a:latin typeface="Arial"/>
              </a:rPr>
              <a:t>Limitations of knowledge available at that time</a:t>
            </a:r>
          </a:p>
          <a:p>
            <a:pPr marL="790385" lvl="2" indent="-263462" algn="l">
              <a:lnSpc>
                <a:spcPts val="2916"/>
              </a:lnSpc>
              <a:buFont typeface="Arial"/>
              <a:buChar char="⚬"/>
            </a:pPr>
            <a:r>
              <a:rPr lang="en-US" sz="2700">
                <a:solidFill>
                  <a:srgbClr val="333333"/>
                </a:solidFill>
                <a:latin typeface="Arial"/>
              </a:rPr>
              <a:t>Algorithms limitations</a:t>
            </a:r>
          </a:p>
          <a:p>
            <a:pPr marL="790385" lvl="2" indent="-263462" algn="l">
              <a:lnSpc>
                <a:spcPts val="2916"/>
              </a:lnSpc>
              <a:buFont typeface="Arial"/>
              <a:buChar char="⚬"/>
            </a:pPr>
            <a:r>
              <a:rPr lang="en-US" sz="2700">
                <a:solidFill>
                  <a:srgbClr val="333333"/>
                </a:solidFill>
                <a:latin typeface="Arial"/>
              </a:rPr>
              <a:t>Misunderstanding requirements</a:t>
            </a:r>
          </a:p>
          <a:p>
            <a:pPr marL="790385" lvl="2" indent="-263462" algn="l">
              <a:lnSpc>
                <a:spcPts val="2916"/>
              </a:lnSpc>
              <a:buFont typeface="Arial"/>
              <a:buChar char="⚬"/>
            </a:pPr>
            <a:r>
              <a:rPr lang="en-US" sz="2700">
                <a:solidFill>
                  <a:srgbClr val="333333"/>
                </a:solidFill>
                <a:latin typeface="Arial"/>
              </a:rPr>
              <a:t>Typing Mistakes</a:t>
            </a:r>
          </a:p>
        </p:txBody>
      </p:sp>
      <p:sp>
        <p:nvSpPr>
          <p:cNvPr id="7" name="TextBox 7"/>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8" name="TextBox 8"/>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8</a:t>
            </a:r>
          </a:p>
        </p:txBody>
      </p:sp>
      <p:sp>
        <p:nvSpPr>
          <p:cNvPr id="9" name="TextBox 9"/>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Why testing is important?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4" y="0"/>
            <a:ext cx="849150" cy="10287000"/>
            <a:chOff x="0" y="0"/>
            <a:chExt cx="1132200" cy="13716000"/>
          </a:xfrm>
        </p:grpSpPr>
        <p:sp>
          <p:nvSpPr>
            <p:cNvPr id="3" name="Freeform 3"/>
            <p:cNvSpPr/>
            <p:nvPr/>
          </p:nvSpPr>
          <p:spPr>
            <a:xfrm>
              <a:off x="0" y="0"/>
              <a:ext cx="1132205" cy="13716000"/>
            </a:xfrm>
            <a:custGeom>
              <a:avLst/>
              <a:gdLst/>
              <a:ahLst/>
              <a:cxnLst/>
              <a:rect l="l" t="t" r="r" b="b"/>
              <a:pathLst>
                <a:path w="1132205" h="13716000">
                  <a:moveTo>
                    <a:pt x="0" y="0"/>
                  </a:moveTo>
                  <a:lnTo>
                    <a:pt x="1132205" y="0"/>
                  </a:lnTo>
                  <a:lnTo>
                    <a:pt x="1132205" y="13716000"/>
                  </a:lnTo>
                  <a:lnTo>
                    <a:pt x="0" y="13716000"/>
                  </a:lnTo>
                  <a:close/>
                </a:path>
              </a:pathLst>
            </a:custGeom>
            <a:solidFill>
              <a:srgbClr val="0097E6"/>
            </a:solidFill>
          </p:spPr>
        </p:sp>
      </p:grpSp>
      <p:sp>
        <p:nvSpPr>
          <p:cNvPr id="4" name="AutoShape 4"/>
          <p:cNvSpPr/>
          <p:nvPr/>
        </p:nvSpPr>
        <p:spPr>
          <a:xfrm>
            <a:off x="1588770" y="2548890"/>
            <a:ext cx="15144750" cy="11515"/>
          </a:xfrm>
          <a:prstGeom prst="line">
            <a:avLst/>
          </a:prstGeom>
          <a:ln w="57150" cap="rnd">
            <a:solidFill>
              <a:srgbClr val="0097E6"/>
            </a:solidFill>
            <a:prstDash val="solid"/>
            <a:headEnd type="none" w="sm" len="sm"/>
            <a:tailEnd type="none" w="sm" len="sm"/>
          </a:ln>
        </p:spPr>
      </p:sp>
      <p:sp>
        <p:nvSpPr>
          <p:cNvPr id="5" name="TextBox 5"/>
          <p:cNvSpPr txBox="1"/>
          <p:nvPr/>
        </p:nvSpPr>
        <p:spPr>
          <a:xfrm>
            <a:off x="1737345" y="1452838"/>
            <a:ext cx="14904750" cy="1107567"/>
          </a:xfrm>
          <a:prstGeom prst="rect">
            <a:avLst/>
          </a:prstGeom>
        </p:spPr>
        <p:txBody>
          <a:bodyPr lIns="0" tIns="0" rIns="0" bIns="0" rtlCol="0" anchor="t">
            <a:spAutoFit/>
          </a:bodyPr>
          <a:lstStyle/>
          <a:p>
            <a:pPr algn="just">
              <a:lnSpc>
                <a:spcPts val="7344"/>
              </a:lnSpc>
            </a:pPr>
            <a:r>
              <a:rPr lang="en-US" sz="7200">
                <a:solidFill>
                  <a:srgbClr val="1A1A1A"/>
                </a:solidFill>
                <a:latin typeface="Arial"/>
              </a:rPr>
              <a:t>How to avoid or rectify?</a:t>
            </a:r>
          </a:p>
        </p:txBody>
      </p:sp>
      <p:sp>
        <p:nvSpPr>
          <p:cNvPr id="6" name="TextBox 6"/>
          <p:cNvSpPr txBox="1"/>
          <p:nvPr/>
        </p:nvSpPr>
        <p:spPr>
          <a:xfrm>
            <a:off x="6149325" y="163660"/>
            <a:ext cx="5989350" cy="494350"/>
          </a:xfrm>
          <a:prstGeom prst="rect">
            <a:avLst/>
          </a:prstGeom>
        </p:spPr>
        <p:txBody>
          <a:bodyPr lIns="0" tIns="0" rIns="0" bIns="0" rtlCol="0" anchor="t">
            <a:spAutoFit/>
          </a:bodyPr>
          <a:lstStyle/>
          <a:p>
            <a:pPr algn="ctr">
              <a:lnSpc>
                <a:spcPts val="1800"/>
              </a:lnSpc>
            </a:pPr>
            <a:r>
              <a:rPr lang="en-US" sz="1500">
                <a:solidFill>
                  <a:srgbClr val="333333"/>
                </a:solidFill>
                <a:latin typeface="Arial"/>
              </a:rPr>
              <a:t>SQA</a:t>
            </a:r>
          </a:p>
        </p:txBody>
      </p:sp>
      <p:sp>
        <p:nvSpPr>
          <p:cNvPr id="7" name="TextBox 7"/>
          <p:cNvSpPr txBox="1"/>
          <p:nvPr/>
        </p:nvSpPr>
        <p:spPr>
          <a:xfrm>
            <a:off x="13007325" y="9542125"/>
            <a:ext cx="3931950" cy="494350"/>
          </a:xfrm>
          <a:prstGeom prst="rect">
            <a:avLst/>
          </a:prstGeom>
        </p:spPr>
        <p:txBody>
          <a:bodyPr lIns="0" tIns="0" rIns="0" bIns="0" rtlCol="0" anchor="t">
            <a:spAutoFit/>
          </a:bodyPr>
          <a:lstStyle/>
          <a:p>
            <a:pPr algn="r">
              <a:lnSpc>
                <a:spcPts val="1800"/>
              </a:lnSpc>
            </a:pPr>
            <a:r>
              <a:rPr lang="en-US" sz="1500">
                <a:solidFill>
                  <a:srgbClr val="333333"/>
                </a:solidFill>
                <a:latin typeface="Arial"/>
              </a:rPr>
              <a:t>9</a:t>
            </a:r>
          </a:p>
        </p:txBody>
      </p:sp>
      <p:sp>
        <p:nvSpPr>
          <p:cNvPr id="8" name="TextBox 8"/>
          <p:cNvSpPr txBox="1"/>
          <p:nvPr/>
        </p:nvSpPr>
        <p:spPr>
          <a:xfrm rot="-5400000">
            <a:off x="-4104338" y="4752812"/>
            <a:ext cx="9063300" cy="600325"/>
          </a:xfrm>
          <a:prstGeom prst="rect">
            <a:avLst/>
          </a:prstGeom>
        </p:spPr>
        <p:txBody>
          <a:bodyPr lIns="0" tIns="0" rIns="0" bIns="0" rtlCol="0" anchor="t">
            <a:spAutoFit/>
          </a:bodyPr>
          <a:lstStyle/>
          <a:p>
            <a:pPr algn="ctr">
              <a:lnSpc>
                <a:spcPts val="4544"/>
              </a:lnSpc>
            </a:pPr>
            <a:r>
              <a:rPr lang="en-US" sz="4455">
                <a:solidFill>
                  <a:srgbClr val="FFFFFF"/>
                </a:solidFill>
                <a:latin typeface="Arial"/>
              </a:rPr>
              <a:t>Why testing is important?</a:t>
            </a:r>
          </a:p>
        </p:txBody>
      </p:sp>
      <p:sp>
        <p:nvSpPr>
          <p:cNvPr id="9" name="TextBox 9"/>
          <p:cNvSpPr txBox="1"/>
          <p:nvPr/>
        </p:nvSpPr>
        <p:spPr>
          <a:xfrm>
            <a:off x="1645920" y="2785726"/>
            <a:ext cx="15087600" cy="5972125"/>
          </a:xfrm>
          <a:prstGeom prst="rect">
            <a:avLst/>
          </a:prstGeom>
        </p:spPr>
        <p:txBody>
          <a:bodyPr lIns="0" tIns="0" rIns="0" bIns="0" rtlCol="0" anchor="t">
            <a:spAutoFit/>
          </a:bodyPr>
          <a:lstStyle/>
          <a:p>
            <a:pPr algn="l">
              <a:lnSpc>
                <a:spcPts val="3240"/>
              </a:lnSpc>
            </a:pPr>
            <a:r>
              <a:rPr lang="en-US" sz="3000">
                <a:solidFill>
                  <a:srgbClr val="333333"/>
                </a:solidFill>
                <a:latin typeface="Arial"/>
              </a:rPr>
              <a:t>Testing can contribute towards timely avoidance and rectification, if its well integrated with software development lifecycle</a:t>
            </a:r>
          </a:p>
          <a:p>
            <a:pPr algn="l">
              <a:lnSpc>
                <a:spcPts val="3240"/>
              </a:lnSpc>
            </a:pPr>
            <a:endParaRPr lang="en-US" sz="3000">
              <a:solidFill>
                <a:srgbClr val="333333"/>
              </a:solidFill>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1544</Words>
  <Application>Microsoft Office PowerPoint</Application>
  <PresentationFormat>Custom</PresentationFormat>
  <Paragraphs>317</Paragraphs>
  <Slides>43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Noto Sans</vt:lpstr>
      <vt:lpstr>Times New Roman</vt:lpstr>
      <vt:lpstr>Montserrat</vt:lpstr>
      <vt:lpstr>Arial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you will learn Today</dc:title>
  <cp:lastModifiedBy>Maria Azmat</cp:lastModifiedBy>
  <cp:revision>6</cp:revision>
  <dcterms:created xsi:type="dcterms:W3CDTF">2006-08-16T00:00:00Z</dcterms:created>
  <dcterms:modified xsi:type="dcterms:W3CDTF">2023-07-18T14:09:47Z</dcterms:modified>
  <dc:identifier>DAFn1X4Qe7Q</dc:identifier>
</cp:coreProperties>
</file>